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61" r:id="rId2"/>
    <p:sldId id="293" r:id="rId3"/>
    <p:sldId id="269" r:id="rId4"/>
    <p:sldId id="256" r:id="rId5"/>
    <p:sldId id="262" r:id="rId6"/>
    <p:sldId id="270" r:id="rId7"/>
    <p:sldId id="264" r:id="rId8"/>
    <p:sldId id="271" r:id="rId9"/>
    <p:sldId id="265" r:id="rId10"/>
    <p:sldId id="266" r:id="rId11"/>
    <p:sldId id="267" r:id="rId12"/>
    <p:sldId id="272" r:id="rId13"/>
    <p:sldId id="268" r:id="rId14"/>
    <p:sldId id="273" r:id="rId15"/>
    <p:sldId id="276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94" r:id="rId25"/>
    <p:sldId id="283" r:id="rId26"/>
    <p:sldId id="295" r:id="rId27"/>
    <p:sldId id="307" r:id="rId28"/>
    <p:sldId id="289" r:id="rId29"/>
    <p:sldId id="302" r:id="rId30"/>
    <p:sldId id="284" r:id="rId31"/>
    <p:sldId id="296" r:id="rId32"/>
    <p:sldId id="285" r:id="rId33"/>
    <p:sldId id="305" r:id="rId34"/>
    <p:sldId id="306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RxKc9J2KvMHhp/G6iKneWSoN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2A5"/>
    <a:srgbClr val="DEF6F7"/>
    <a:srgbClr val="C6F1CC"/>
    <a:srgbClr val="5E5E5E"/>
    <a:srgbClr val="2D6919"/>
    <a:srgbClr val="F3F4D5"/>
    <a:srgbClr val="F5F6DF"/>
    <a:srgbClr val="F9F7EC"/>
    <a:srgbClr val="E8F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85"/>
    <p:restoredTop sz="86382"/>
  </p:normalViewPr>
  <p:slideViewPr>
    <p:cSldViewPr snapToGrid="0">
      <p:cViewPr varScale="1">
        <p:scale>
          <a:sx n="71" d="100"/>
          <a:sy n="71" d="100"/>
        </p:scale>
        <p:origin x="8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5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03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131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Noted what were to be called Baily’s beads.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138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81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235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51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Siege of Paris in 1870 was from Franco-Prussian War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962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62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517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13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182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Mabel Todd never met Emily Dickinson, though she knew the family.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123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560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993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96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848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368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197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Schneider missed 3 eclipses and was clouded out for 3 more, since 1970.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486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743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749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80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806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262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764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655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7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Almagest is from Arabic Al-</a:t>
            </a:r>
            <a:r>
              <a:rPr lang="en-US" dirty="0" err="1"/>
              <a:t>Majesti</a:t>
            </a:r>
            <a:r>
              <a:rPr lang="en-US" dirty="0"/>
              <a:t>, “The Greatest”, as Arab astronomers copied and translated Ptolemy’s works from the Greek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84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18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The other group members are largely unknown.  The </a:t>
            </a:r>
            <a:r>
              <a:rPr lang="en-US" dirty="0" err="1"/>
              <a:t>Toledan</a:t>
            </a:r>
            <a:r>
              <a:rPr lang="en-US" dirty="0"/>
              <a:t> tables were copied often, and errors crept in.  Alfonsine Tables named for Alfonso X (1252),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Who commissioned translations of astronomical works from Arabic to Castilian.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76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Note this is not the </a:t>
            </a:r>
            <a:r>
              <a:rPr lang="en-US" dirty="0" err="1"/>
              <a:t>Königsberg</a:t>
            </a:r>
            <a:r>
              <a:rPr lang="en-US" dirty="0"/>
              <a:t> of East Prussia.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64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5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77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-chaser-log.com/eclipse-lo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2004_transit_of_Venus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aac_Newt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philtrans0471846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hyperlink" Target="https://en.wikipedia.org/wiki/1769_transit_of_Venus_observed_from_Tahit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Pierre_Janssen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vid_Peck_Tod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kyandtelescope.org/observing/celestial-objects-to-watch/reanimating-the-1882-transit-of-venus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inese_astronom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Sudines" TargetMode="External"/><Relationship Id="rId4" Type="http://schemas.openxmlformats.org/officeDocument/2006/relationships/hyperlink" Target="https://en.wikipedia.org/wiki/Kidinn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bel_Loomis_Tod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2/11/20/obituaries/jay-pasachoff-dead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qOiRVwydVGM" TargetMode="Externa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VqE3TVajAF0" TargetMode="External"/><Relationship Id="rId4" Type="http://schemas.openxmlformats.org/officeDocument/2006/relationships/hyperlink" Target="https://sites.williams.edu/eclips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.gsfc.nasa.gov/eclipse.html" TargetMode="External"/><Relationship Id="rId7" Type="http://schemas.openxmlformats.org/officeDocument/2006/relationships/hyperlink" Target="http://www.astropixel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reclipse.com/" TargetMode="External"/><Relationship Id="rId5" Type="http://schemas.openxmlformats.org/officeDocument/2006/relationships/hyperlink" Target="https://eclipsewise.com/" TargetMode="Externa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YkMLEu_2n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OVh0sS4DCk" TargetMode="External"/><Relationship Id="rId3" Type="http://schemas.openxmlformats.org/officeDocument/2006/relationships/hyperlink" Target="https://uaatwork.arizona.edu/lqp/two-hours-moons-shadow-stories-eclipse-chaser" TargetMode="External"/><Relationship Id="rId7" Type="http://schemas.openxmlformats.org/officeDocument/2006/relationships/hyperlink" Target="https://www.youtube.com/watch?v=Ha6p70dm7gI" TargetMode="External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6QuE5x6jeuk" TargetMode="External"/><Relationship Id="rId11" Type="http://schemas.openxmlformats.org/officeDocument/2006/relationships/image" Target="../media/image43.jpg"/><Relationship Id="rId5" Type="http://schemas.openxmlformats.org/officeDocument/2006/relationships/hyperlink" Target="https://www.youtube.com/watch?v=DLrnQ8kOB7E" TargetMode="External"/><Relationship Id="rId10" Type="http://schemas.openxmlformats.org/officeDocument/2006/relationships/image" Target="../media/image42.jpg"/><Relationship Id="rId4" Type="http://schemas.openxmlformats.org/officeDocument/2006/relationships/hyperlink" Target="http://nicmosis.as.arizona.edu:8000/UMBRAPHILLIA.html" TargetMode="External"/><Relationship Id="rId9" Type="http://schemas.openxmlformats.org/officeDocument/2006/relationships/hyperlink" Target="https://www.youtube.com/watch?v=NdojOZQ4O5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ifa.hawaii.edu/users/bboe/index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troboe.wordpress.com/" TargetMode="Externa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i.adsabs.harvard.edu/abs/2005AcMPS..45...89P/abstrac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gga.univie.ac.at/ueber-uns/leitung-dekanat/" TargetMode="Externa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starchus_of_Samo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asmagazine/2023/01/25/taking-solar-eclipse-photos-snap-gizmo-astronomer-developed" TargetMode="External"/><Relationship Id="rId7" Type="http://schemas.openxmlformats.org/officeDocument/2006/relationships/hyperlink" Target="https://casa.colorado.edu/~dduncan/?page_id=11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hyperlink" Target="https://www.colorado.edu/alumni/2024-0406-total-eclipse-sun-near-austin-texa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sa.colorado.edu/~dduncan/?page_id=11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Miloslav_Druckm%C3%BCll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hyperlink" Target="http://www.zam.fme.vutbr.cz/~druck/" TargetMode="Externa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eingintheshadow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O7Pt3jmPUc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tolem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-Birun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ledan_Tabl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s.hps.cam.ac.uk/starry/regiotabl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udolphine_Tabl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eremiah_Horrock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hyperlink" Target="https://en.wikipedia.org/wiki/1639_transit_of_Venu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9144000" cy="5098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>
                <a:solidFill>
                  <a:srgbClr val="7030A0"/>
                </a:solidFill>
              </a:rPr>
              <a:t>Scholar:</a:t>
            </a:r>
            <a:r>
              <a:rPr lang="en-US" dirty="0">
                <a:solidFill>
                  <a:srgbClr val="7030A0"/>
                </a:solidFill>
              </a:rPr>
              <a:t>  someone who studies eclipses / publishes results for science or the public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>
                <a:solidFill>
                  <a:srgbClr val="7030A0"/>
                </a:solidFill>
              </a:rPr>
              <a:t>Hunter/Chaser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someone who travels to sees many eclipses – </a:t>
            </a:r>
            <a:r>
              <a:rPr lang="en-US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 FILE</a:t>
            </a:r>
            <a:endParaRPr lang="en-US" dirty="0">
              <a:solidFill>
                <a:srgbClr val="C0000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Umbraphile</a:t>
            </a:r>
            <a:r>
              <a:rPr lang="en-US" b="1" dirty="0"/>
              <a:t>: </a:t>
            </a:r>
            <a:r>
              <a:rPr lang="en-US" dirty="0"/>
              <a:t>someone who likes being in totality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>
                <a:solidFill>
                  <a:srgbClr val="0070C0"/>
                </a:solidFill>
              </a:rPr>
              <a:t>Transit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When one object passes in front of another but is too small to cover (eclipse)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Mercury or Venus in front of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Useful to determine distance to Sun!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Jupiter’s moons in front of Jupiter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Lec</a:t>
            </a:r>
            <a:r>
              <a:rPr lang="en-US" sz="3600" b="1" dirty="0"/>
              <a:t> 12: Eclipse Scholars</a:t>
            </a:r>
            <a:endParaRPr sz="48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A4540-1233-414A-8C74-4A9A263BF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2" y="5204222"/>
            <a:ext cx="1443037" cy="1082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94351-1373-F543-A5C2-B750CDC8A08E}"/>
              </a:ext>
            </a:extLst>
          </p:cNvPr>
          <p:cNvSpPr txBox="1"/>
          <p:nvPr/>
        </p:nvSpPr>
        <p:spPr>
          <a:xfrm>
            <a:off x="8115299" y="5204222"/>
            <a:ext cx="1028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 of Venus, 2004, </a:t>
            </a:r>
            <a:r>
              <a:rPr lang="en-US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7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4898572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Capt. Thomas James, 1593-1635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183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4898572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English polymath, formulated theory of gravity, laws of motion (</a:t>
            </a:r>
            <a:r>
              <a:rPr lang="en-US" i="1" dirty="0"/>
              <a:t>Principia</a:t>
            </a:r>
            <a:r>
              <a:rPr lang="en-US" dirty="0"/>
              <a:t>, 1686)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3200" dirty="0"/>
              <a:t>Published </a:t>
            </a:r>
            <a:r>
              <a:rPr lang="en-US" sz="3200" i="1" dirty="0">
                <a:solidFill>
                  <a:srgbClr val="FF0000"/>
                </a:solidFill>
              </a:rPr>
              <a:t>A new and most accurate theory of the moon’s motion</a:t>
            </a:r>
            <a:r>
              <a:rPr lang="en-US" sz="3200" dirty="0"/>
              <a:t>, 1702, </a:t>
            </a:r>
            <a:r>
              <a:rPr lang="en-US" sz="3200" u="sng" dirty="0"/>
              <a:t>includes perturbations by the Sun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Sir Isaac Newton 1642-1727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8916E-614C-BB46-B3A1-B21A22F4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51" y="1306286"/>
            <a:ext cx="2149249" cy="2588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3527FB-2764-B947-9DEB-2ECD9BD89E5F}"/>
              </a:ext>
            </a:extLst>
          </p:cNvPr>
          <p:cNvSpPr txBox="1"/>
          <p:nvPr/>
        </p:nvSpPr>
        <p:spPr>
          <a:xfrm>
            <a:off x="5192487" y="1481716"/>
            <a:ext cx="1694088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Sir Isaac Newton, 1689, by Godfrey Kneller (Isaac Newton Institute)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D085B-EE61-D848-8CDC-262995AEB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682" y="3895154"/>
            <a:ext cx="2116137" cy="29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143000"/>
            <a:ext cx="6481521" cy="571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English, Observer and mathematician, friend of Newton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Helped persuade Newton to publish </a:t>
            </a:r>
            <a:r>
              <a:rPr lang="en-US" sz="2400" i="1" dirty="0"/>
              <a:t>Principia</a:t>
            </a:r>
            <a:r>
              <a:rPr lang="en-US" sz="2400" dirty="0"/>
              <a:t> and </a:t>
            </a:r>
            <a:r>
              <a:rPr lang="en-US" sz="2400" i="1" dirty="0"/>
              <a:t>Theory of moon’s motion </a:t>
            </a:r>
            <a:r>
              <a:rPr lang="en-US" sz="2400" dirty="0"/>
              <a:t>(John Dvorak 2017)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Used Newton’s results to </a:t>
            </a:r>
            <a:r>
              <a:rPr lang="en-US" sz="2800" b="1" u="sng" dirty="0"/>
              <a:t>predict eclipse path</a:t>
            </a:r>
            <a:r>
              <a:rPr lang="en-US" sz="2800" dirty="0"/>
              <a:t>, 1715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Observed sunlight through lunar valleys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Predictions: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/>
              <a:t>Good to within a few miles and two minutes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i="1" dirty="0">
                <a:solidFill>
                  <a:srgbClr val="C00000"/>
                </a:solidFill>
              </a:rPr>
              <a:t>Enabled eclipse expeditions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7030A0"/>
                </a:solidFill>
              </a:rPr>
              <a:t>Proposed using Venus transits of 1761, 1769 to calculate distance to Sun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600825" cy="11341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Edmond Halley 1656-1742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A7907-C5A8-674B-8E87-4B8E1886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16" y="90488"/>
            <a:ext cx="2120087" cy="2581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D6E92-5A54-F047-94C5-A011AE40F03E}"/>
              </a:ext>
            </a:extLst>
          </p:cNvPr>
          <p:cNvSpPr txBox="1"/>
          <p:nvPr/>
        </p:nvSpPr>
        <p:spPr>
          <a:xfrm>
            <a:off x="6758253" y="2287013"/>
            <a:ext cx="21145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0070C0"/>
                </a:solidFill>
              </a:rPr>
              <a:t>Halley, c. 1690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57F47-CD02-AE4B-B32C-961B2AD8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520" y="2841070"/>
            <a:ext cx="2662480" cy="328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8B0B3-DE9F-824D-BEF9-88AE7A7C29CD}"/>
              </a:ext>
            </a:extLst>
          </p:cNvPr>
          <p:cNvSpPr txBox="1"/>
          <p:nvPr/>
        </p:nvSpPr>
        <p:spPr>
          <a:xfrm>
            <a:off x="6915150" y="6127194"/>
            <a:ext cx="2114550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Halley’s eclipse path map, 1715</a:t>
            </a:r>
          </a:p>
        </p:txBody>
      </p:sp>
    </p:spTree>
    <p:extLst>
      <p:ext uri="{BB962C8B-B14F-4D97-AF65-F5344CB8AC3E}">
        <p14:creationId xmlns:p14="http://schemas.microsoft.com/office/powerpoint/2010/main" val="96649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51040" y="1387929"/>
            <a:ext cx="5488950" cy="54700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English, Observed </a:t>
            </a:r>
            <a:r>
              <a:rPr lang="en-US" dirty="0">
                <a:solidFill>
                  <a:srgbClr val="0070C0"/>
                </a:solidFill>
              </a:rPr>
              <a:t>annular solar eclipse Aug 5, 1766</a:t>
            </a:r>
            <a:r>
              <a:rPr lang="en-US" dirty="0"/>
              <a:t>, calculated </a:t>
            </a:r>
            <a:r>
              <a:rPr lang="en-US"/>
              <a:t>longitude around </a:t>
            </a:r>
            <a:r>
              <a:rPr lang="en-US" dirty="0"/>
              <a:t>Newfoundland, published 1767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Observed Venus transit June 3, 1769 from Tahiti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helped with other observations </a:t>
            </a:r>
            <a:r>
              <a:rPr lang="en-US" i="1" u="sng" dirty="0"/>
              <a:t>to determine distance to Sun to 0.8%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705088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Capt. James Cook, 1728-79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8B2AA-1648-9142-96F5-1A1EBCADF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609" y="90488"/>
            <a:ext cx="1857375" cy="2330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BEBDF6-EA6F-6F4B-B7B1-56577F5BF62F}"/>
              </a:ext>
            </a:extLst>
          </p:cNvPr>
          <p:cNvSpPr txBox="1"/>
          <p:nvPr/>
        </p:nvSpPr>
        <p:spPr>
          <a:xfrm>
            <a:off x="5639990" y="2428088"/>
            <a:ext cx="337899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Capt. Cook, c. 1775, by Nathaniel Dance-Holland, National Maritime Museum, England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CF4C9-DB34-EE4C-AE01-659E1AB9F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75" y="3381971"/>
            <a:ext cx="2857500" cy="214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15113-8957-8249-88D1-717BAA0847CA}"/>
              </a:ext>
            </a:extLst>
          </p:cNvPr>
          <p:cNvSpPr txBox="1"/>
          <p:nvPr/>
        </p:nvSpPr>
        <p:spPr>
          <a:xfrm>
            <a:off x="6086475" y="5700211"/>
            <a:ext cx="2932509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Portable observatory used by Cook, 1769, containing an astronomical clock (engraved by Robert </a:t>
            </a:r>
            <a:r>
              <a:rPr lang="en-US" b="1" i="1" dirty="0" err="1">
                <a:solidFill>
                  <a:srgbClr val="7030A0"/>
                </a:solidFill>
              </a:rPr>
              <a:t>Benard</a:t>
            </a:r>
            <a:r>
              <a:rPr lang="en-US" b="1" i="1" dirty="0">
                <a:solidFill>
                  <a:srgbClr val="7030A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4373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06286"/>
            <a:ext cx="5687821" cy="55517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German polymath, Dir. of </a:t>
            </a:r>
            <a:r>
              <a:rPr lang="en-US" dirty="0" err="1"/>
              <a:t>Könisberg</a:t>
            </a:r>
            <a:r>
              <a:rPr lang="en-US" dirty="0"/>
              <a:t> Observatory, Prussia 1810-1846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1824 </a:t>
            </a:r>
            <a:r>
              <a:rPr lang="en-US" u="sng" dirty="0"/>
              <a:t>developed new, simpler method</a:t>
            </a:r>
            <a:r>
              <a:rPr lang="en-US" dirty="0"/>
              <a:t> to calculate eclipses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Used spherical geometry to plot Moon’s shadow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8 Besselian Elements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Also used for transits, occultations (eclipses) of stars</a:t>
            </a:r>
          </a:p>
          <a:p>
            <a:pPr marL="457200" lvl="1" indent="0">
              <a:spcBef>
                <a:spcPts val="0"/>
              </a:spcBef>
              <a:buSzPts val="3200"/>
              <a:buNone/>
            </a:pPr>
            <a:r>
              <a:rPr lang="en-US" i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Friedrich Wilhelm Bessel, 1784-1846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F8CD7-5C0D-8446-BC20-D1AC6FEC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88" y="1324451"/>
            <a:ext cx="1985962" cy="2413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146E46-7520-414D-BC2D-C2E7A1FD2CBC}"/>
              </a:ext>
            </a:extLst>
          </p:cNvPr>
          <p:cNvSpPr txBox="1"/>
          <p:nvPr/>
        </p:nvSpPr>
        <p:spPr>
          <a:xfrm>
            <a:off x="6836569" y="3201153"/>
            <a:ext cx="1600200" cy="518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Bessel 1839, by C.A. Jensen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BD951-A0EF-7842-9B96-972859CA5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059" y="3719687"/>
            <a:ext cx="2094516" cy="2183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566B9-CBFE-6E41-A92D-C28FE169609D}"/>
              </a:ext>
            </a:extLst>
          </p:cNvPr>
          <p:cNvSpPr txBox="1"/>
          <p:nvPr/>
        </p:nvSpPr>
        <p:spPr>
          <a:xfrm>
            <a:off x="5687821" y="6042529"/>
            <a:ext cx="3300413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Besselian Elements for total eclipse. </a:t>
            </a:r>
            <a:r>
              <a:rPr lang="en-US" b="1" i="1" dirty="0">
                <a:solidFill>
                  <a:srgbClr val="C00000"/>
                </a:solidFill>
              </a:rPr>
              <a:t>Red: fundamental plane.  </a:t>
            </a:r>
            <a:r>
              <a:rPr lang="en-US" b="1" i="1" dirty="0">
                <a:solidFill>
                  <a:srgbClr val="5E5E5E"/>
                </a:solidFill>
              </a:rPr>
              <a:t>Gray: Earth.</a:t>
            </a:r>
            <a:r>
              <a:rPr lang="en-US" b="1" i="1" dirty="0">
                <a:solidFill>
                  <a:srgbClr val="7030A0"/>
                </a:solidFill>
              </a:rPr>
              <a:t>  </a:t>
            </a:r>
            <a:r>
              <a:rPr lang="en-US" b="1" i="1" dirty="0">
                <a:solidFill>
                  <a:srgbClr val="2D6919"/>
                </a:solidFill>
              </a:rPr>
              <a:t>Green: Earth surface plane.</a:t>
            </a:r>
          </a:p>
        </p:txBody>
      </p:sp>
    </p:spTree>
    <p:extLst>
      <p:ext uri="{BB962C8B-B14F-4D97-AF65-F5344CB8AC3E}">
        <p14:creationId xmlns:p14="http://schemas.microsoft.com/office/powerpoint/2010/main" val="139590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5506810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English astronomer.  </a:t>
            </a:r>
            <a:r>
              <a:rPr lang="en-US" u="sng" dirty="0">
                <a:solidFill>
                  <a:srgbClr val="0070C0"/>
                </a:solidFill>
              </a:rPr>
              <a:t>Led foundation of Royal Astron. Society, 1820.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Saw 1820 eclipse (partial in England) reflected on water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Saw 1836 annular eclipse, sunlight through lunar valleys, “Baily’s Beads”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Saw 1842 total eclipse from Pavia, Italy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9436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Francis Baily, 1774-1844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91EAD-0ED7-134A-8203-03CB97FF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90488"/>
            <a:ext cx="1905000" cy="255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EF8798-9C0C-AE4D-B335-FE5861F5F566}"/>
              </a:ext>
            </a:extLst>
          </p:cNvPr>
          <p:cNvSpPr txBox="1"/>
          <p:nvPr/>
        </p:nvSpPr>
        <p:spPr>
          <a:xfrm>
            <a:off x="6057900" y="2757488"/>
            <a:ext cx="268605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Francis Baily, undated, Royal Astronomical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84516-AAA1-D94E-9E67-5A9F1DB3D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13" y="3395008"/>
            <a:ext cx="2166937" cy="2498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E1CD77-866D-F841-882D-22CD6FB1089C}"/>
              </a:ext>
            </a:extLst>
          </p:cNvPr>
          <p:cNvSpPr txBox="1"/>
          <p:nvPr/>
        </p:nvSpPr>
        <p:spPr>
          <a:xfrm>
            <a:off x="5943600" y="6072188"/>
            <a:ext cx="3009900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Baily’s Beads, 4 sec before totality, Aug 21, 2017, by Tom </a:t>
            </a:r>
            <a:r>
              <a:rPr lang="en-US" b="1" i="1" dirty="0" err="1">
                <a:solidFill>
                  <a:srgbClr val="7030A0"/>
                </a:solidFill>
              </a:rPr>
              <a:t>Ruen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7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17451" y="1387929"/>
            <a:ext cx="6171053" cy="52053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French, </a:t>
            </a:r>
            <a:r>
              <a:rPr lang="en-US" b="1" dirty="0">
                <a:solidFill>
                  <a:srgbClr val="0070C0"/>
                </a:solidFill>
              </a:rPr>
              <a:t>co-discovered helium</a:t>
            </a:r>
            <a:r>
              <a:rPr lang="en-US" b="1" dirty="0"/>
              <a:t> </a:t>
            </a:r>
            <a:r>
              <a:rPr lang="en-US" dirty="0"/>
              <a:t>in solar corona, 1868 eclipse, India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3200" dirty="0"/>
              <a:t>Observed eclipses in 1867 (Italy), 1870 (Algiers), 1883 (Caroline Is.), 1905 (Spain).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C00000"/>
                </a:solidFill>
              </a:rPr>
              <a:t>Had to escape Paris </a:t>
            </a:r>
            <a:r>
              <a:rPr lang="en-US" sz="2800" i="1" dirty="0">
                <a:solidFill>
                  <a:srgbClr val="C00000"/>
                </a:solidFill>
              </a:rPr>
              <a:t>by balloon </a:t>
            </a:r>
            <a:r>
              <a:rPr lang="en-US" sz="2800" dirty="0">
                <a:solidFill>
                  <a:srgbClr val="C00000"/>
                </a:solidFill>
              </a:rPr>
              <a:t>in 1870 – then clouded out!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3200" dirty="0"/>
              <a:t>Observed Venus transits in 1874 (Japan), 1882 (Algeria)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Pierre Jules Janssen, 1824-1907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04769-A525-A249-BA13-2C21501E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977674"/>
            <a:ext cx="1770062" cy="2557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70AB9-E278-F147-94A2-94A7F1D1BCF7}"/>
              </a:ext>
            </a:extLst>
          </p:cNvPr>
          <p:cNvSpPr txBox="1"/>
          <p:nvPr/>
        </p:nvSpPr>
        <p:spPr>
          <a:xfrm>
            <a:off x="6643688" y="3535414"/>
            <a:ext cx="250031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Janssen, taken 1875-95, by Gaspard-Félix </a:t>
            </a:r>
            <a:r>
              <a:rPr lang="en-US" b="1" i="1" dirty="0" err="1">
                <a:solidFill>
                  <a:srgbClr val="0070C0"/>
                </a:solidFill>
              </a:rPr>
              <a:t>Tournachon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6F2CE-6074-1646-A9F9-EFB48083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14" y="4243866"/>
            <a:ext cx="2720716" cy="1424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8A2869-720B-CC4A-975D-AA0259E45542}"/>
              </a:ext>
            </a:extLst>
          </p:cNvPr>
          <p:cNvSpPr txBox="1"/>
          <p:nvPr/>
        </p:nvSpPr>
        <p:spPr>
          <a:xfrm>
            <a:off x="6416842" y="5764542"/>
            <a:ext cx="2582695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Venus transit, 1874, see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7030A0"/>
                </a:solidFill>
              </a:rPr>
              <a:t> for 6 sec “video”, Wikipedia</a:t>
            </a:r>
          </a:p>
        </p:txBody>
      </p:sp>
    </p:spTree>
    <p:extLst>
      <p:ext uri="{BB962C8B-B14F-4D97-AF65-F5344CB8AC3E}">
        <p14:creationId xmlns:p14="http://schemas.microsoft.com/office/powerpoint/2010/main" val="327745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14594"/>
            <a:ext cx="5436064" cy="55434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English, </a:t>
            </a:r>
            <a:r>
              <a:rPr lang="en-US" sz="2800" u="sng" dirty="0">
                <a:solidFill>
                  <a:srgbClr val="0070C0"/>
                </a:solidFill>
              </a:rPr>
              <a:t>Co-discovered helium </a:t>
            </a:r>
            <a:r>
              <a:rPr lang="en-US" sz="2800" dirty="0"/>
              <a:t>using spectroscope, 1868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Founded journal </a:t>
            </a:r>
            <a:r>
              <a:rPr lang="en-US" sz="2800" b="1" i="1" dirty="0"/>
              <a:t>Nature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Led 8 total eclipse expeditions, including: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1870 - Italy, </a:t>
            </a:r>
            <a:r>
              <a:rPr lang="en-US" sz="2400" dirty="0">
                <a:solidFill>
                  <a:srgbClr val="C00000"/>
                </a:solidFill>
              </a:rPr>
              <a:t>ship wrecked, clouds</a:t>
            </a:r>
            <a:r>
              <a:rPr lang="en-US" sz="2400" dirty="0"/>
              <a:t> but for 1.5 sec totality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1871 - India, </a:t>
            </a:r>
            <a:r>
              <a:rPr lang="en-US" sz="2400" dirty="0">
                <a:solidFill>
                  <a:srgbClr val="C00000"/>
                </a:solidFill>
              </a:rPr>
              <a:t>slept with scorpions/snakes, on opium for fever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1878 - Colorado, </a:t>
            </a:r>
            <a:r>
              <a:rPr lang="en-US" sz="2400" dirty="0">
                <a:solidFill>
                  <a:srgbClr val="C00000"/>
                </a:solidFill>
              </a:rPr>
              <a:t>paid own way</a:t>
            </a:r>
            <a:r>
              <a:rPr lang="en-US" sz="2400" dirty="0"/>
              <a:t>, w. Simon Newcomb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1898 - India, </a:t>
            </a:r>
            <a:r>
              <a:rPr lang="en-US" sz="2400" dirty="0">
                <a:solidFill>
                  <a:srgbClr val="C00000"/>
                </a:solidFill>
              </a:rPr>
              <a:t>climbed mountain </a:t>
            </a:r>
            <a:r>
              <a:rPr lang="en-US" sz="2400" i="1" dirty="0">
                <a:solidFill>
                  <a:srgbClr val="C00000"/>
                </a:solidFill>
              </a:rPr>
              <a:t>age 69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897255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Sir Norman Lockyer, 1836-1920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A319B-1D83-E642-A209-5E29CE7E1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1065654"/>
            <a:ext cx="2095500" cy="270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DC986D-C1FB-2B40-8A1A-1AF2ECD8892F}"/>
              </a:ext>
            </a:extLst>
          </p:cNvPr>
          <p:cNvSpPr txBox="1"/>
          <p:nvPr/>
        </p:nvSpPr>
        <p:spPr>
          <a:xfrm>
            <a:off x="7090610" y="3462977"/>
            <a:ext cx="166837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Lockyer, c. 1897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0D3AE-95D5-BE47-8E88-1481DC0CF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64" y="3770754"/>
            <a:ext cx="3536486" cy="2193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51B0F-F1B1-144D-9C07-9AA034261BE9}"/>
              </a:ext>
            </a:extLst>
          </p:cNvPr>
          <p:cNvSpPr txBox="1"/>
          <p:nvPr/>
        </p:nvSpPr>
        <p:spPr>
          <a:xfrm>
            <a:off x="5181600" y="6096000"/>
            <a:ext cx="3962400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Lockyer, Henry Holiday and expedition to </a:t>
            </a:r>
            <a:r>
              <a:rPr lang="en-US" sz="1600" b="1" i="1" dirty="0" err="1">
                <a:solidFill>
                  <a:srgbClr val="7030A0"/>
                </a:solidFill>
              </a:rPr>
              <a:t>Poodoocottah</a:t>
            </a:r>
            <a:r>
              <a:rPr lang="en-US" sz="1600" b="1" i="1" dirty="0">
                <a:solidFill>
                  <a:srgbClr val="7030A0"/>
                </a:solidFill>
              </a:rPr>
              <a:t>, Dec. 1871 </a:t>
            </a:r>
          </a:p>
        </p:txBody>
      </p:sp>
    </p:spTree>
    <p:extLst>
      <p:ext uri="{BB962C8B-B14F-4D97-AF65-F5344CB8AC3E}">
        <p14:creationId xmlns:p14="http://schemas.microsoft.com/office/powerpoint/2010/main" val="160516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27658" y="1090057"/>
            <a:ext cx="5452785" cy="551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US, 1</a:t>
            </a:r>
            <a:r>
              <a:rPr lang="en-US" sz="2800" baseline="30000" dirty="0"/>
              <a:t>st</a:t>
            </a:r>
            <a:r>
              <a:rPr lang="en-US" sz="2800" dirty="0"/>
              <a:t> Astro Prof at Vassar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1831, </a:t>
            </a:r>
            <a:r>
              <a:rPr lang="en-US" sz="2800" i="1" dirty="0"/>
              <a:t>helped her amateur astronomer father calculate moment of an eclipse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1847 discovered a comet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1869 eclipse, organized trip with students to Iowa (</a:t>
            </a:r>
            <a:r>
              <a:rPr lang="en-US" sz="2400" u="sng" dirty="0">
                <a:solidFill>
                  <a:srgbClr val="0070C0"/>
                </a:solidFill>
              </a:rPr>
              <a:t>got no gov’t $)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May 6, 1878, observed Mercury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Jul 29, 1878 eclipse, organized trip with 5 women to Denver (</a:t>
            </a:r>
            <a:r>
              <a:rPr lang="en-US" sz="2400" u="sng" dirty="0">
                <a:solidFill>
                  <a:srgbClr val="0070C0"/>
                </a:solidFill>
              </a:rPr>
              <a:t>got no gov’t $)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Dec 6, 1882, photographed Venus transit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1" y="8845"/>
            <a:ext cx="5793160" cy="10717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Maria Mitchell, 1818-89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213BC-658A-6447-BE64-73F7663B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124" y="97647"/>
            <a:ext cx="2066876" cy="2768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E1D7C-977D-3E47-9A18-3E4394D2A743}"/>
              </a:ext>
            </a:extLst>
          </p:cNvPr>
          <p:cNvSpPr txBox="1"/>
          <p:nvPr/>
        </p:nvSpPr>
        <p:spPr>
          <a:xfrm>
            <a:off x="5666646" y="1306286"/>
            <a:ext cx="134666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Maria Mitchell, undated, Nantucket Historical Assoc.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516B14-CCB1-1B44-B4C8-95B77165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260" y="3557847"/>
            <a:ext cx="3411696" cy="1953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57B96A-D149-9A49-8B61-00682B9E6C9D}"/>
              </a:ext>
            </a:extLst>
          </p:cNvPr>
          <p:cNvSpPr txBox="1"/>
          <p:nvPr/>
        </p:nvSpPr>
        <p:spPr>
          <a:xfrm>
            <a:off x="5793161" y="5736605"/>
            <a:ext cx="288155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7030A0"/>
                </a:solidFill>
              </a:rPr>
              <a:t>1878 eclipse expedition to Denver</a:t>
            </a:r>
          </a:p>
        </p:txBody>
      </p:sp>
    </p:spTree>
    <p:extLst>
      <p:ext uri="{BB962C8B-B14F-4D97-AF65-F5344CB8AC3E}">
        <p14:creationId xmlns:p14="http://schemas.microsoft.com/office/powerpoint/2010/main" val="867782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510292"/>
            <a:ext cx="5247706" cy="53762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US, Prof at Amherst College, got BA age 20,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Wrote Venus transit calculations 1874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Chief astronomer</a:t>
            </a:r>
            <a:r>
              <a:rPr lang="en-US" dirty="0"/>
              <a:t>, Venus transit 1882, Lick Obs. (CA)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/>
              <a:t>Observed 19 eclipses</a:t>
            </a:r>
            <a:r>
              <a:rPr lang="en-US" dirty="0"/>
              <a:t> (many cloudy), led 12 expeditions, 1878-1919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866313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David Peck Todd, 1855-1939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807FB-0E80-B043-8047-BD9108A8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782" y="130898"/>
            <a:ext cx="1930715" cy="2701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E9D33-27FA-1149-8D90-D9C26DDA78B6}"/>
              </a:ext>
            </a:extLst>
          </p:cNvPr>
          <p:cNvSpPr txBox="1"/>
          <p:nvPr/>
        </p:nvSpPr>
        <p:spPr>
          <a:xfrm>
            <a:off x="5806967" y="1306286"/>
            <a:ext cx="1246909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David Todd, undated, Amherst Coll. Archives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3A93A-9341-2A4D-BE6B-D0A15A898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635" y="3247005"/>
            <a:ext cx="1979603" cy="1852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E7175-1F46-C748-A082-DFBE42A5617F}"/>
              </a:ext>
            </a:extLst>
          </p:cNvPr>
          <p:cNvSpPr txBox="1"/>
          <p:nvPr/>
        </p:nvSpPr>
        <p:spPr>
          <a:xfrm>
            <a:off x="5569527" y="5320145"/>
            <a:ext cx="3442970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Photo from 1882 Venus transit, D. Todd.  </a:t>
            </a:r>
            <a:r>
              <a:rPr lang="en-US" sz="1600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7030A0"/>
                </a:solidFill>
              </a:rPr>
              <a:t> to 20” animation.  He developed techniques to improve both transit and eclipse photography.</a:t>
            </a:r>
          </a:p>
        </p:txBody>
      </p:sp>
    </p:spTree>
    <p:extLst>
      <p:ext uri="{BB962C8B-B14F-4D97-AF65-F5344CB8AC3E}">
        <p14:creationId xmlns:p14="http://schemas.microsoft.com/office/powerpoint/2010/main" val="382505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62050"/>
            <a:ext cx="9144000" cy="55959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Petroglyph carvers: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British Isles, Australia, Americas and where they may be found in the future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China: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Shi Shen, 4</a:t>
            </a:r>
            <a:r>
              <a:rPr lang="en-US" baseline="30000" dirty="0"/>
              <a:t>th</a:t>
            </a:r>
            <a:r>
              <a:rPr lang="en-US" dirty="0"/>
              <a:t> cent. BC, predicted eclipses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, + others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Chaldea/Babylon: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 err="1"/>
              <a:t>Kidinnu</a:t>
            </a:r>
            <a:r>
              <a:rPr lang="en-US" dirty="0"/>
              <a:t>/</a:t>
            </a:r>
            <a:r>
              <a:rPr lang="en-US" dirty="0" err="1"/>
              <a:t>Kidenas</a:t>
            </a:r>
            <a:r>
              <a:rPr lang="en-US" dirty="0"/>
              <a:t>, d. 330 BC, studied eclipses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, + others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 err="1"/>
              <a:t>Sudines</a:t>
            </a:r>
            <a:r>
              <a:rPr lang="en-US" dirty="0"/>
              <a:t>, c. 240 BC, worked on eclipses, may have written a table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i="1" dirty="0">
                <a:solidFill>
                  <a:srgbClr val="7030A0"/>
                </a:solidFill>
              </a:rPr>
              <a:t>Those whose records were lost:</a:t>
            </a:r>
            <a:r>
              <a:rPr lang="en-US" i="1" dirty="0">
                <a:solidFill>
                  <a:srgbClr val="7030A0"/>
                </a:solidFill>
              </a:rPr>
              <a:t> Mayans…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6"/>
            <a:ext cx="9144000" cy="12532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Ancient Astronomers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476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16377" y="1387929"/>
            <a:ext cx="5370021" cy="53762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US, Pianist, singer, writer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Married David Todd 1878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Went to 7 eclipses, 1887-1914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Wrote </a:t>
            </a:r>
            <a:r>
              <a:rPr lang="en-US" b="1" dirty="0" err="1"/>
              <a:t>travel+science</a:t>
            </a:r>
            <a:r>
              <a:rPr lang="en-US" dirty="0"/>
              <a:t>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Total Eclipses of the Sun</a:t>
            </a:r>
            <a:r>
              <a:rPr lang="en-US" dirty="0"/>
              <a:t>, 1894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Corona and Coronet: … Amherst Eclipse Expedition to Japan</a:t>
            </a:r>
            <a:r>
              <a:rPr lang="en-US" dirty="0"/>
              <a:t>, 1898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Gave eclipse lectures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Mabel Loomis Todd, 1856-1932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8220B-5268-CB41-8C09-35B6DB79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443" y="1073529"/>
            <a:ext cx="1928553" cy="2783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8110D7-9C84-FC4A-A155-F6D37C9778A0}"/>
              </a:ext>
            </a:extLst>
          </p:cNvPr>
          <p:cNvSpPr txBox="1"/>
          <p:nvPr/>
        </p:nvSpPr>
        <p:spPr>
          <a:xfrm>
            <a:off x="6949439" y="3857410"/>
            <a:ext cx="197842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Mabel L. Todd, 1883, Yale U. Library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FE40B-032E-2B49-965F-413B3C942E72}"/>
              </a:ext>
            </a:extLst>
          </p:cNvPr>
          <p:cNvSpPr txBox="1"/>
          <p:nvPr/>
        </p:nvSpPr>
        <p:spPr>
          <a:xfrm>
            <a:off x="5619402" y="4380630"/>
            <a:ext cx="3308465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7030A0"/>
                </a:solidFill>
              </a:rPr>
              <a:t>Also co-wrote with Joel D Steele, </a:t>
            </a:r>
            <a:r>
              <a:rPr lang="en-US" sz="1800" b="1" i="1" dirty="0">
                <a:solidFill>
                  <a:schemeClr val="tx1"/>
                </a:solidFill>
              </a:rPr>
              <a:t>Popular Astronomy; being the New descriptive astronomy</a:t>
            </a:r>
            <a:r>
              <a:rPr lang="en-US" sz="1800" b="1" dirty="0">
                <a:solidFill>
                  <a:srgbClr val="7030A0"/>
                </a:solidFill>
              </a:rPr>
              <a:t>, 1899</a:t>
            </a:r>
          </a:p>
          <a:p>
            <a:pPr marL="285750" indent="-285750">
              <a:buFontTx/>
              <a:buChar char="-"/>
            </a:pPr>
            <a:endParaRPr lang="en-US" sz="1800" b="1" dirty="0">
              <a:solidFill>
                <a:srgbClr val="7030A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0070C0"/>
                </a:solidFill>
              </a:rPr>
              <a:t>Emily Dickinson’s first editor</a:t>
            </a:r>
          </a:p>
        </p:txBody>
      </p:sp>
    </p:spTree>
    <p:extLst>
      <p:ext uri="{BB962C8B-B14F-4D97-AF65-F5344CB8AC3E}">
        <p14:creationId xmlns:p14="http://schemas.microsoft.com/office/powerpoint/2010/main" val="260625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4898572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Simon Newcomb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75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33373" y="1247475"/>
            <a:ext cx="4917187" cy="56105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US, Hill (1838-1914)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worked on 3 and 4 body problems, </a:t>
            </a:r>
            <a:r>
              <a:rPr lang="en-US" sz="2400" i="1" u="sng" dirty="0">
                <a:solidFill>
                  <a:srgbClr val="0070C0"/>
                </a:solidFill>
              </a:rPr>
              <a:t>solved “apsidal (perigee) precession” of Moon posed by Newton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Worked for US Naval Obs. 1861-92(?)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Engl.-Born, US-naturalized Brown (1866-1938)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Worked on Moon’s motion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Taught at Haverford and Yale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Published Hill-Brown theory 1908</a:t>
            </a:r>
            <a:r>
              <a:rPr lang="en-US" sz="2400" dirty="0"/>
              <a:t>, </a:t>
            </a:r>
            <a:r>
              <a:rPr lang="en-US" sz="2400" i="1" dirty="0" err="1">
                <a:solidFill>
                  <a:srgbClr val="C00000"/>
                </a:solidFill>
              </a:rPr>
              <a:t>superceded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b="1" i="1" u="sng" dirty="0">
                <a:solidFill>
                  <a:srgbClr val="C00000"/>
                </a:solidFill>
              </a:rPr>
              <a:t>1984</a:t>
            </a:r>
            <a:r>
              <a:rPr lang="en-US" sz="2400" i="1" dirty="0">
                <a:solidFill>
                  <a:srgbClr val="C00000"/>
                </a:solidFill>
              </a:rPr>
              <a:t> by computer models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38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George W. Hill &amp; Ernest W. Brown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9EBB5-4192-1F47-97FA-8BC875EF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84" y="1183011"/>
            <a:ext cx="1130699" cy="1560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32686-A8D4-4F45-BC1E-D9E942C97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84" y="2840273"/>
            <a:ext cx="1018828" cy="1489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9CC17-2D4E-FD47-B11F-522B1DC5D958}"/>
              </a:ext>
            </a:extLst>
          </p:cNvPr>
          <p:cNvSpPr txBox="1"/>
          <p:nvPr/>
        </p:nvSpPr>
        <p:spPr>
          <a:xfrm>
            <a:off x="5102607" y="1269780"/>
            <a:ext cx="1100969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George Hill c. 1905 (top) and Ernest Brown undated (bottom, Amer. Mathematical Soc.)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4D423-D1E4-8E46-B53D-C26CB2D33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208" y="4539943"/>
            <a:ext cx="1547360" cy="2298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D3CC05-E2A5-E747-A0A8-21430FF9B11A}"/>
              </a:ext>
            </a:extLst>
          </p:cNvPr>
          <p:cNvSpPr txBox="1"/>
          <p:nvPr/>
        </p:nvSpPr>
        <p:spPr>
          <a:xfrm>
            <a:off x="5143914" y="4529678"/>
            <a:ext cx="2186940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Hill-Brown theory of lunar motion, started by Hill, finished by Brown, was standard 1877-1984.  </a:t>
            </a:r>
            <a:r>
              <a:rPr lang="en-US" sz="1600" b="1" i="1" u="sng" dirty="0">
                <a:solidFill>
                  <a:schemeClr val="tx1"/>
                </a:solidFill>
              </a:rPr>
              <a:t>Moon’s motion is most complex in Solar System.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54931-13D3-4F4F-BA97-6C2BFF41F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466" y="1247475"/>
            <a:ext cx="1492880" cy="224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CEDDD-B463-F94E-95B2-7B1249737942}"/>
              </a:ext>
            </a:extLst>
          </p:cNvPr>
          <p:cNvSpPr txBox="1"/>
          <p:nvPr/>
        </p:nvSpPr>
        <p:spPr>
          <a:xfrm>
            <a:off x="7359483" y="3479452"/>
            <a:ext cx="1748492" cy="830997"/>
          </a:xfrm>
          <a:prstGeom prst="rect">
            <a:avLst/>
          </a:prstGeom>
          <a:solidFill>
            <a:srgbClr val="C6F1CC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Hill watercolor, 1878 eclipse, US Nat’l Archives, scanned &amp; courtesy D. Baron</a:t>
            </a:r>
          </a:p>
        </p:txBody>
      </p:sp>
    </p:spTree>
    <p:extLst>
      <p:ext uri="{BB962C8B-B14F-4D97-AF65-F5344CB8AC3E}">
        <p14:creationId xmlns:p14="http://schemas.microsoft.com/office/powerpoint/2010/main" val="425092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5109358" cy="53762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US, Studied solar </a:t>
            </a:r>
            <a:r>
              <a:rPr lang="en-US" dirty="0" err="1"/>
              <a:t>physics,observed</a:t>
            </a:r>
            <a:r>
              <a:rPr lang="en-US" dirty="0"/>
              <a:t> eclipses, transits 1959-2022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AB, PhD Harvard, Prof at Williams College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u="sng" dirty="0">
                <a:solidFill>
                  <a:srgbClr val="7030A0"/>
                </a:solidFill>
              </a:rPr>
              <a:t>Probably saw more eclipses than anyone in history (74 observations, ~1.5 </a:t>
            </a:r>
            <a:r>
              <a:rPr lang="en-US" i="1" u="sng" dirty="0" err="1">
                <a:solidFill>
                  <a:srgbClr val="7030A0"/>
                </a:solidFill>
              </a:rPr>
              <a:t>hrs</a:t>
            </a:r>
            <a:r>
              <a:rPr lang="en-US" i="1" u="sng" dirty="0">
                <a:solidFill>
                  <a:srgbClr val="7030A0"/>
                </a:solidFill>
              </a:rPr>
              <a:t> totality)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 Times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350924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Jay </a:t>
            </a:r>
            <a:r>
              <a:rPr lang="en-US" sz="4000" dirty="0" err="1"/>
              <a:t>Pasachoff</a:t>
            </a:r>
            <a:r>
              <a:rPr lang="en-US" sz="4000" dirty="0"/>
              <a:t>, 1944-2022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2C1BE-DA2D-C34F-B2FB-899C8656F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774" y="75913"/>
            <a:ext cx="2658226" cy="1495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4A1D69-85EC-CA41-997D-2697DE71F3A6}"/>
              </a:ext>
            </a:extLst>
          </p:cNvPr>
          <p:cNvSpPr txBox="1"/>
          <p:nvPr/>
        </p:nvSpPr>
        <p:spPr>
          <a:xfrm>
            <a:off x="5608752" y="1669842"/>
            <a:ext cx="3462770" cy="83099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From webinar, Inst. </a:t>
            </a:r>
            <a:r>
              <a:rPr lang="en-US" sz="1600" b="1" i="1" dirty="0" err="1"/>
              <a:t>Astrofisica</a:t>
            </a:r>
            <a:r>
              <a:rPr lang="en-US" sz="1600" b="1" i="1" dirty="0"/>
              <a:t> de Canarias, Mar 9, 2021,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/>
              <a:t> to 1.5hr 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9E89A-1A08-F840-B473-1F9ED7895856}"/>
              </a:ext>
            </a:extLst>
          </p:cNvPr>
          <p:cNvSpPr txBox="1"/>
          <p:nvPr/>
        </p:nvSpPr>
        <p:spPr>
          <a:xfrm>
            <a:off x="5608752" y="2688465"/>
            <a:ext cx="346277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191 refereed papers, 1868 citations, many on science of eclipses, also history of eclipses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8D903-A675-ED40-B024-BFE0913C4DA3}"/>
              </a:ext>
            </a:extLst>
          </p:cNvPr>
          <p:cNvSpPr txBox="1"/>
          <p:nvPr/>
        </p:nvSpPr>
        <p:spPr>
          <a:xfrm>
            <a:off x="5852159" y="3707088"/>
            <a:ext cx="2975956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He wrote many books, including the textbook </a:t>
            </a:r>
            <a:r>
              <a:rPr lang="en-US" sz="1800" b="1" i="1" dirty="0">
                <a:solidFill>
                  <a:schemeClr val="tx1"/>
                </a:solidFill>
              </a:rPr>
              <a:t>The Cosmos </a:t>
            </a:r>
            <a:r>
              <a:rPr lang="en-US" sz="1800" b="1" dirty="0">
                <a:solidFill>
                  <a:srgbClr val="7030A0"/>
                </a:solidFill>
              </a:rPr>
              <a:t>with A. </a:t>
            </a:r>
            <a:r>
              <a:rPr lang="en-US" sz="1800" b="1" dirty="0" err="1">
                <a:solidFill>
                  <a:srgbClr val="7030A0"/>
                </a:solidFill>
              </a:rPr>
              <a:t>Filippenko</a:t>
            </a:r>
            <a:r>
              <a:rPr lang="en-US" sz="1800" b="1" dirty="0">
                <a:solidFill>
                  <a:srgbClr val="7030A0"/>
                </a:solidFill>
              </a:rPr>
              <a:t>, and continued </a:t>
            </a:r>
            <a:r>
              <a:rPr lang="en-US" sz="1800" b="1" i="1" dirty="0">
                <a:solidFill>
                  <a:schemeClr val="tx1"/>
                </a:solidFill>
              </a:rPr>
              <a:t>A Field Guide to the Stars &amp; Planets</a:t>
            </a:r>
            <a:r>
              <a:rPr lang="en-US" sz="1800" b="1" dirty="0">
                <a:solidFill>
                  <a:srgbClr val="7030A0"/>
                </a:solidFill>
              </a:rPr>
              <a:t>, started by his teacher, Donald Menzel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217E3-FBE9-444F-B5C3-528BD191F48E}"/>
              </a:ext>
            </a:extLst>
          </p:cNvPr>
          <p:cNvSpPr txBox="1"/>
          <p:nvPr/>
        </p:nvSpPr>
        <p:spPr>
          <a:xfrm>
            <a:off x="5608752" y="6129338"/>
            <a:ext cx="3306648" cy="646331"/>
          </a:xfrm>
          <a:prstGeom prst="rect">
            <a:avLst/>
          </a:prstGeom>
          <a:solidFill>
            <a:srgbClr val="E2A2A5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/>
              <a:t>This course is dedicated to his memory.</a:t>
            </a:r>
          </a:p>
        </p:txBody>
      </p:sp>
    </p:spTree>
    <p:extLst>
      <p:ext uri="{BB962C8B-B14F-4D97-AF65-F5344CB8AC3E}">
        <p14:creationId xmlns:p14="http://schemas.microsoft.com/office/powerpoint/2010/main" val="4259290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63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Jay </a:t>
            </a:r>
            <a:r>
              <a:rPr lang="en-US" sz="4000" dirty="0" err="1"/>
              <a:t>Pasachoff’s</a:t>
            </a:r>
            <a:r>
              <a:rPr lang="en-US" sz="4000" dirty="0"/>
              <a:t> Eclipses/Transits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DB16-CB59-2E4F-AB86-710D3251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938" y="1172667"/>
            <a:ext cx="7372910" cy="5685333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4206241" y="5569527"/>
            <a:ext cx="3740727" cy="46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1800" dirty="0">
                <a:solidFill>
                  <a:srgbClr val="C00000"/>
                </a:solidFill>
              </a:rPr>
              <a:t>From Williams College </a:t>
            </a:r>
            <a:r>
              <a:rPr lang="en-US" sz="18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eclipse-site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4F5AD-50F2-1144-8C97-092CFFBD8BD1}"/>
              </a:ext>
            </a:extLst>
          </p:cNvPr>
          <p:cNvSpPr txBox="1"/>
          <p:nvPr/>
        </p:nvSpPr>
        <p:spPr>
          <a:xfrm>
            <a:off x="249382" y="1562793"/>
            <a:ext cx="1299556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Science from eclipses, with Jay </a:t>
            </a:r>
            <a:r>
              <a:rPr lang="en-US" sz="1600" b="1" i="1" dirty="0" err="1"/>
              <a:t>Pasachoff</a:t>
            </a:r>
            <a:r>
              <a:rPr lang="en-US" sz="1600" b="1" i="1" dirty="0"/>
              <a:t> --  1’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/>
              <a:t>, Quanta Magazine, Aug. 10, 2017</a:t>
            </a:r>
          </a:p>
        </p:txBody>
      </p:sp>
    </p:spTree>
    <p:extLst>
      <p:ext uri="{BB962C8B-B14F-4D97-AF65-F5344CB8AC3E}">
        <p14:creationId xmlns:p14="http://schemas.microsoft.com/office/powerpoint/2010/main" val="375281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169472"/>
            <a:ext cx="4871258" cy="56885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US, BS ’74 Wagner College (NYC), MS ’76 Toledo, on flare stars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telescope at age 9-10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Worked at NASA Goddard Space Flight Center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Started NASA eclipse site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Wrote eclipse bulletins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Known as “Mr. Eclipse”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C00000"/>
                </a:solidFill>
              </a:rPr>
              <a:t>Observed 30 eclipses since 1970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C00000"/>
                </a:solidFill>
              </a:rPr>
              <a:t>Wrote &gt;</a:t>
            </a:r>
            <a:r>
              <a:rPr lang="en-US" sz="2400" i="1">
                <a:solidFill>
                  <a:srgbClr val="C00000"/>
                </a:solidFill>
              </a:rPr>
              <a:t>30 eclipse </a:t>
            </a:r>
            <a:r>
              <a:rPr lang="en-US" sz="2400" i="1" dirty="0">
                <a:solidFill>
                  <a:srgbClr val="C00000"/>
                </a:solidFill>
              </a:rPr>
              <a:t>books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6"/>
            <a:ext cx="5220393" cy="11216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Fred </a:t>
            </a:r>
            <a:r>
              <a:rPr lang="en-US" sz="4000" dirty="0" err="1"/>
              <a:t>Espenak</a:t>
            </a:r>
            <a:r>
              <a:rPr lang="en-US" sz="4000" dirty="0"/>
              <a:t> - I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8FB9E-930C-4540-B428-1962FCC48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0" y="90488"/>
            <a:ext cx="1493685" cy="2305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57F77-D693-3C49-A9EB-FAA1648DB719}"/>
              </a:ext>
            </a:extLst>
          </p:cNvPr>
          <p:cNvSpPr txBox="1"/>
          <p:nvPr/>
        </p:nvSpPr>
        <p:spPr>
          <a:xfrm>
            <a:off x="5968538" y="275133"/>
            <a:ext cx="146304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Photo for 2016 Bullitt Lecture, U. Louisville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C0C45-6BBC-704C-9CBA-C61FCAC1354A}"/>
              </a:ext>
            </a:extLst>
          </p:cNvPr>
          <p:cNvSpPr txBox="1"/>
          <p:nvPr/>
        </p:nvSpPr>
        <p:spPr>
          <a:xfrm>
            <a:off x="5503025" y="2435022"/>
            <a:ext cx="3488739" cy="224676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Wrote </a:t>
            </a:r>
            <a:r>
              <a:rPr lang="en-US" sz="2000" b="1" i="1" dirty="0">
                <a:solidFill>
                  <a:schemeClr val="tx1"/>
                </a:solidFill>
              </a:rPr>
              <a:t>Fifty Year Canon of Solar Eclipses: 1986-2035</a:t>
            </a:r>
            <a:r>
              <a:rPr lang="en-US" sz="2000" b="1" dirty="0">
                <a:solidFill>
                  <a:srgbClr val="7030A0"/>
                </a:solidFill>
              </a:rPr>
              <a:t>,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also with Jean </a:t>
            </a:r>
            <a:r>
              <a:rPr lang="en-US" sz="2000" b="1" dirty="0" err="1">
                <a:solidFill>
                  <a:srgbClr val="7030A0"/>
                </a:solidFill>
              </a:rPr>
              <a:t>Meeus</a:t>
            </a:r>
            <a:r>
              <a:rPr lang="en-US" sz="2000" b="1" dirty="0">
                <a:solidFill>
                  <a:srgbClr val="7030A0"/>
                </a:solidFill>
              </a:rPr>
              <a:t>, </a:t>
            </a:r>
            <a:r>
              <a:rPr lang="en-US" sz="2000" b="1" i="1" dirty="0">
                <a:solidFill>
                  <a:schemeClr val="tx1"/>
                </a:solidFill>
              </a:rPr>
              <a:t>Five Millennium Canon of Solar Eclipses</a:t>
            </a:r>
            <a:r>
              <a:rPr lang="en-US" sz="2000" b="1" i="1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(2006), which covers from 2000 BC to 3000 AD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52A0D-6D07-1342-8B1F-2133976FA7D2}"/>
              </a:ext>
            </a:extLst>
          </p:cNvPr>
          <p:cNvSpPr txBox="1"/>
          <p:nvPr/>
        </p:nvSpPr>
        <p:spPr>
          <a:xfrm>
            <a:off x="4871258" y="4927170"/>
            <a:ext cx="4120506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Runs 3 websites:</a:t>
            </a:r>
          </a:p>
          <a:p>
            <a:r>
              <a:rPr lang="en-US" sz="1800" b="1" dirty="0" err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www.EclipseWise.com</a:t>
            </a:r>
            <a:r>
              <a:rPr lang="en-US" sz="1800" b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dirty="0"/>
              <a:t>– predictions</a:t>
            </a:r>
          </a:p>
          <a:p>
            <a:r>
              <a:rPr lang="en-US" sz="1800" b="1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www.MrEclipse.com</a:t>
            </a:r>
            <a:r>
              <a:rPr lang="en-US" sz="1800" b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dirty="0"/>
              <a:t>– photography</a:t>
            </a:r>
          </a:p>
          <a:p>
            <a:r>
              <a:rPr lang="en-US" sz="1800" b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www.AstroPixels.com</a:t>
            </a:r>
            <a:r>
              <a:rPr lang="en-US" sz="1800" b="1" dirty="0">
                <a:solidFill>
                  <a:srgbClr val="0070C0"/>
                </a:solidFill>
              </a:rPr>
              <a:t> </a:t>
            </a:r>
            <a:r>
              <a:rPr lang="en-US" sz="1800" b="1" dirty="0"/>
              <a:t>- astrophotography</a:t>
            </a:r>
          </a:p>
        </p:txBody>
      </p:sp>
    </p:spTree>
    <p:extLst>
      <p:ext uri="{BB962C8B-B14F-4D97-AF65-F5344CB8AC3E}">
        <p14:creationId xmlns:p14="http://schemas.microsoft.com/office/powerpoint/2010/main" val="3068082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014154"/>
            <a:ext cx="9144000" cy="17875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r>
              <a:rPr lang="en-US" sz="2000" i="1" dirty="0"/>
              <a:t>"There's no way to oversell how spectacular and incredible seeing a total eclipse is.  A lot of people think they've seen an eclipse. What most of them have seen a partial solar eclipse.  But a partial eclipse, even  -- a 99% partial eclipse, pales in comparison to seeing a complete, 100% total eclipse of the sun.” </a:t>
            </a:r>
            <a:r>
              <a:rPr lang="en-US" sz="2000" i="1" dirty="0">
                <a:solidFill>
                  <a:srgbClr val="0070C0"/>
                </a:solidFill>
              </a:rPr>
              <a:t> - Fred </a:t>
            </a:r>
            <a:r>
              <a:rPr lang="en-US" sz="2000" i="1" dirty="0" err="1">
                <a:solidFill>
                  <a:srgbClr val="0070C0"/>
                </a:solidFill>
              </a:rPr>
              <a:t>Espenak</a:t>
            </a:r>
            <a:r>
              <a:rPr lang="en-US" sz="2000" i="1" dirty="0">
                <a:solidFill>
                  <a:srgbClr val="0070C0"/>
                </a:solidFill>
              </a:rPr>
              <a:t> (private communication, Nov 21, 2023)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6"/>
            <a:ext cx="4887884" cy="10053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Fred </a:t>
            </a:r>
            <a:r>
              <a:rPr lang="en-US" sz="4000" dirty="0" err="1"/>
              <a:t>Espenak</a:t>
            </a:r>
            <a:r>
              <a:rPr lang="en-US" sz="4000" dirty="0"/>
              <a:t> - II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D85DE-7E52-EF44-93C6-45D3CA9CF303}"/>
              </a:ext>
            </a:extLst>
          </p:cNvPr>
          <p:cNvSpPr txBox="1"/>
          <p:nvPr/>
        </p:nvSpPr>
        <p:spPr>
          <a:xfrm>
            <a:off x="5685905" y="90824"/>
            <a:ext cx="270994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Interview, Time Magazine, Aug. 16, 2017 3.6’ </a:t>
            </a:r>
            <a:r>
              <a:rPr lang="en-US" sz="18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1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8236F-CA50-794B-B4C4-47022C9F6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530" y="2801688"/>
            <a:ext cx="6261033" cy="39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5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48210" y="1388003"/>
            <a:ext cx="5895403" cy="5469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American, BS ’76 NY Tech, PhD ’85 Florida ’77, worked at Space Telescope Sci Inst 1985-94; Prof. at Arizona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Research on proto-planetary disks; Hubble Space Telescope Near-IR Camera Project Scientist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NASA Public Service Achievement Award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150 refereed papers, &gt;7000 citations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dirty="0"/>
              <a:t>1 on eclipse rainbows, 1 on transits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>
                <a:solidFill>
                  <a:srgbClr val="7030A0"/>
                </a:solidFill>
              </a:rPr>
              <a:t>Seen at least 35 eclipses since 1970 – </a:t>
            </a:r>
            <a:r>
              <a:rPr lang="en-US" sz="2400" b="1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b="1" u="sng" dirty="0">
                <a:solidFill>
                  <a:srgbClr val="0070C0"/>
                </a:solidFill>
              </a:rPr>
              <a:t>1 (article)</a:t>
            </a:r>
            <a:r>
              <a:rPr lang="en-US" sz="2400" dirty="0"/>
              <a:t>  </a:t>
            </a:r>
            <a:r>
              <a:rPr lang="en-US" sz="2400" b="1" dirty="0"/>
              <a:t>; </a:t>
            </a:r>
            <a:r>
              <a:rPr lang="en-US" sz="2400" b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en-US" sz="2400" b="1" dirty="0">
                <a:solidFill>
                  <a:srgbClr val="0070C0"/>
                </a:solidFill>
              </a:rPr>
              <a:t> (log)</a:t>
            </a:r>
            <a:endParaRPr lang="en-US" sz="2400" b="1" u="sng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Pioneered eclipse observations from aircraft</a:t>
            </a:r>
            <a:endParaRPr lang="en-US" sz="2400" b="1" u="sng" dirty="0">
              <a:solidFill>
                <a:srgbClr val="00B0F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Videos w. Dr. Schneider </a:t>
            </a:r>
            <a:r>
              <a:rPr lang="en-US" sz="2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en-US" sz="2800" dirty="0"/>
              <a:t> (6’), </a:t>
            </a:r>
            <a:r>
              <a:rPr lang="en-US" sz="28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en-US" sz="2800" dirty="0"/>
              <a:t> (54’), </a:t>
            </a:r>
            <a:r>
              <a:rPr lang="en-US" sz="28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LINK3</a:t>
            </a:r>
            <a:r>
              <a:rPr lang="en-US" sz="2800" dirty="0"/>
              <a:t> (1h), </a:t>
            </a:r>
            <a:r>
              <a:rPr lang="en-US" sz="2800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LINK4</a:t>
            </a:r>
            <a:r>
              <a:rPr lang="en-US" sz="2800" dirty="0"/>
              <a:t> (47’), </a:t>
            </a:r>
            <a:r>
              <a:rPr lang="en-US" sz="2800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LINK5</a:t>
            </a:r>
            <a:r>
              <a:rPr lang="en-US" sz="2800" dirty="0"/>
              <a:t> (flight, 4.5’)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1" y="8845"/>
            <a:ext cx="59436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Glenn Schneider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70ED2-2482-CA4E-BFB4-39D8148D730B}"/>
              </a:ext>
            </a:extLst>
          </p:cNvPr>
          <p:cNvSpPr txBox="1"/>
          <p:nvPr/>
        </p:nvSpPr>
        <p:spPr>
          <a:xfrm>
            <a:off x="6043613" y="72790"/>
            <a:ext cx="1320723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G. Schneider, U Arizona, undated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1AA2E-B4DA-FC4C-A96A-BDD72CE72F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348" y="25179"/>
            <a:ext cx="1636921" cy="1517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0121BB-4E19-6347-8376-4A950D37F3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4114" y="1791012"/>
            <a:ext cx="2747728" cy="1828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0F382-DC48-8D47-AED3-600A8862C4AD}"/>
              </a:ext>
            </a:extLst>
          </p:cNvPr>
          <p:cNvSpPr txBox="1"/>
          <p:nvPr/>
        </p:nvSpPr>
        <p:spPr>
          <a:xfrm>
            <a:off x="6331543" y="3619500"/>
            <a:ext cx="2512869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Schneider and others </a:t>
            </a:r>
            <a:r>
              <a:rPr lang="en-US" i="1" dirty="0" err="1">
                <a:solidFill>
                  <a:srgbClr val="7030A0"/>
                </a:solidFill>
              </a:rPr>
              <a:t>enroute</a:t>
            </a:r>
            <a:r>
              <a:rPr lang="en-US" i="1" dirty="0">
                <a:solidFill>
                  <a:srgbClr val="7030A0"/>
                </a:solidFill>
              </a:rPr>
              <a:t> to Easter Island for July 2019 eclipse.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9222C0-A2EB-C64E-A231-AC78AABA28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1543" y="4410434"/>
            <a:ext cx="2630299" cy="1694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6BA8B4-920A-634F-A7F3-E36200905721}"/>
              </a:ext>
            </a:extLst>
          </p:cNvPr>
          <p:cNvSpPr txBox="1"/>
          <p:nvPr/>
        </p:nvSpPr>
        <p:spPr>
          <a:xfrm>
            <a:off x="6187577" y="6186652"/>
            <a:ext cx="2800799" cy="52322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Schneider’s view of 2013 eclipse over Kenya and dust storm</a:t>
            </a:r>
          </a:p>
        </p:txBody>
      </p:sp>
    </p:spTree>
    <p:extLst>
      <p:ext uri="{BB962C8B-B14F-4D97-AF65-F5344CB8AC3E}">
        <p14:creationId xmlns:p14="http://schemas.microsoft.com/office/powerpoint/2010/main" val="410558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48210" y="1388003"/>
            <a:ext cx="5067975" cy="5469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 err="1"/>
              <a:t>Habbal</a:t>
            </a:r>
            <a:r>
              <a:rPr lang="en-US" sz="2800" dirty="0"/>
              <a:t>: Born in Syria, BS U Damascus, MS Am. U of Beirut, PhD Cincinnati ’77, worked at Harvard; Prof at U Hawaii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Research on solar wind, eclipse polarimetry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>
                <a:solidFill>
                  <a:srgbClr val="00B0F0"/>
                </a:solidFill>
              </a:rPr>
              <a:t>Led 10 eclipse expeditions since 1995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i="1" dirty="0"/>
              <a:t>Major role with NASA Parker Solar Probe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2.5’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800" dirty="0"/>
              <a:t>, 2016 UH Solar Eclipse Interview, UH News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34538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Shadia</a:t>
            </a:r>
            <a:r>
              <a:rPr lang="en-US" sz="4000" dirty="0"/>
              <a:t> </a:t>
            </a:r>
            <a:r>
              <a:rPr lang="en-US" sz="4000" dirty="0" err="1"/>
              <a:t>Habbal</a:t>
            </a:r>
            <a:r>
              <a:rPr lang="en-US" sz="4000" dirty="0"/>
              <a:t> &amp; Ben </a:t>
            </a:r>
            <a:r>
              <a:rPr lang="en-US" sz="4000" dirty="0" err="1"/>
              <a:t>Boe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8B319-7492-4D45-94A3-1FCEB92C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452" y="10896"/>
            <a:ext cx="1899668" cy="239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6B9A3-4E29-F943-8A46-90379BBF8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186" y="1446536"/>
            <a:ext cx="1655590" cy="1917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370ED2-2482-CA4E-BFB4-39D8148D730B}"/>
              </a:ext>
            </a:extLst>
          </p:cNvPr>
          <p:cNvSpPr txBox="1"/>
          <p:nvPr/>
        </p:nvSpPr>
        <p:spPr>
          <a:xfrm>
            <a:off x="7061452" y="2405270"/>
            <a:ext cx="189966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Habbal</a:t>
            </a:r>
            <a:r>
              <a:rPr lang="en-US" sz="1600" b="1" dirty="0"/>
              <a:t>, U. Hawaii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B8999-CEA3-574E-86E2-FC21E09D7CF9}"/>
              </a:ext>
            </a:extLst>
          </p:cNvPr>
          <p:cNvSpPr txBox="1"/>
          <p:nvPr/>
        </p:nvSpPr>
        <p:spPr>
          <a:xfrm>
            <a:off x="5216185" y="3452501"/>
            <a:ext cx="279475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Boe</a:t>
            </a:r>
            <a:r>
              <a:rPr lang="en-US" sz="1600" b="1" dirty="0"/>
              <a:t>, </a:t>
            </a:r>
            <a:r>
              <a:rPr lang="en-US" sz="1600" b="1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wordpress.com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04351-1A5B-8F4F-A6F7-52F2CB7B777B}"/>
              </a:ext>
            </a:extLst>
          </p:cNvPr>
          <p:cNvSpPr txBox="1"/>
          <p:nvPr/>
        </p:nvSpPr>
        <p:spPr>
          <a:xfrm>
            <a:off x="5748923" y="4168702"/>
            <a:ext cx="3212197" cy="19389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Boe</a:t>
            </a:r>
            <a:r>
              <a:rPr lang="en-US" sz="2400" b="1" dirty="0"/>
              <a:t>, PhD 2020 with </a:t>
            </a:r>
            <a:r>
              <a:rPr lang="en-US" sz="2400" b="1" dirty="0" err="1"/>
              <a:t>Habbal</a:t>
            </a:r>
            <a:r>
              <a:rPr lang="en-US" sz="2400" b="1" dirty="0"/>
              <a:t>, currently </a:t>
            </a:r>
            <a:r>
              <a:rPr lang="en-US" sz="2400" b="1" dirty="0" err="1"/>
              <a:t>Asst</a:t>
            </a:r>
            <a:r>
              <a:rPr lang="en-US" sz="2400" b="1" dirty="0"/>
              <a:t> Prof at Wentworth Inst. of Tech.</a:t>
            </a:r>
          </a:p>
        </p:txBody>
      </p:sp>
    </p:spTree>
    <p:extLst>
      <p:ext uri="{BB962C8B-B14F-4D97-AF65-F5344CB8AC3E}">
        <p14:creationId xmlns:p14="http://schemas.microsoft.com/office/powerpoint/2010/main" val="2616821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48210" y="1388003"/>
            <a:ext cx="5067975" cy="5469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Prof, Vice Dean, U. Vienna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MS ’88, PhD ’93, U Vienna, variable and giant stars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Did research in France, Sweden, returned in 2001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112 articles, 5900 citations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Active in public outreach, history of science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Wrote popular book --  </a:t>
            </a:r>
            <a:r>
              <a:rPr lang="en-US" sz="2400" i="1" dirty="0">
                <a:solidFill>
                  <a:srgbClr val="7030A0"/>
                </a:solidFill>
              </a:rPr>
              <a:t>Sun, Moon and Stars: 52 cosmic answers</a:t>
            </a:r>
            <a:r>
              <a:rPr lang="en-US" sz="2400" i="1" dirty="0"/>
              <a:t> </a:t>
            </a:r>
            <a:r>
              <a:rPr lang="en-US" sz="2400" dirty="0"/>
              <a:t>(Seifert Publ., 2010)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00B0F0"/>
                </a:solidFill>
              </a:rPr>
              <a:t>Researches shadow bands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C00000"/>
                </a:solidFill>
              </a:rPr>
              <a:t>Wrote about 1631 Venus transit </a:t>
            </a:r>
            <a:r>
              <a:rPr lang="en-US" sz="24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C0000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216185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Franz </a:t>
            </a:r>
            <a:r>
              <a:rPr lang="en-US" sz="4000" dirty="0" err="1"/>
              <a:t>Kerschbaum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F06A4-8654-AD4C-83B2-DE036B059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824" y="8845"/>
            <a:ext cx="2471176" cy="1648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3FF9D0-0234-F14F-8875-EFC8836C4272}"/>
              </a:ext>
            </a:extLst>
          </p:cNvPr>
          <p:cNvSpPr txBox="1"/>
          <p:nvPr/>
        </p:nvSpPr>
        <p:spPr>
          <a:xfrm>
            <a:off x="5216185" y="1765812"/>
            <a:ext cx="3795050" cy="286232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--Saw Jul 31, 1981 eclipse in </a:t>
            </a:r>
            <a:r>
              <a:rPr lang="en-US" sz="2000" b="1" dirty="0" err="1">
                <a:solidFill>
                  <a:srgbClr val="7030A0"/>
                </a:solidFill>
              </a:rPr>
              <a:t>Caucausus</a:t>
            </a:r>
            <a:r>
              <a:rPr lang="en-US" sz="2000" b="1" dirty="0">
                <a:solidFill>
                  <a:srgbClr val="7030A0"/>
                </a:solidFill>
              </a:rPr>
              <a:t> at dawn, age 17, wanted to see another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--</a:t>
            </a:r>
            <a:r>
              <a:rPr lang="en-US" sz="2000" b="1" i="1" dirty="0">
                <a:solidFill>
                  <a:srgbClr val="7030A0"/>
                </a:solidFill>
              </a:rPr>
              <a:t>Clouded out Aug. 11, 1999 in Austria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--</a:t>
            </a:r>
            <a:r>
              <a:rPr lang="en-US" sz="2000" b="1" dirty="0">
                <a:solidFill>
                  <a:schemeClr val="tx1"/>
                </a:solidFill>
              </a:rPr>
              <a:t>Saw and photographed shadow bands, Mar. 29, 2006, Al </a:t>
            </a:r>
            <a:r>
              <a:rPr lang="en-US" sz="2000" b="1" dirty="0" err="1">
                <a:solidFill>
                  <a:schemeClr val="tx1"/>
                </a:solidFill>
              </a:rPr>
              <a:t>Sellum</a:t>
            </a:r>
            <a:r>
              <a:rPr lang="en-US" sz="2000" b="1" dirty="0">
                <a:solidFill>
                  <a:schemeClr val="tx1"/>
                </a:solidFill>
              </a:rPr>
              <a:t>, Egypt (best one)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SHOW 34” 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70ED2-2482-CA4E-BFB4-39D8148D730B}"/>
              </a:ext>
            </a:extLst>
          </p:cNvPr>
          <p:cNvSpPr txBox="1"/>
          <p:nvPr/>
        </p:nvSpPr>
        <p:spPr>
          <a:xfrm>
            <a:off x="5513838" y="117389"/>
            <a:ext cx="1485478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70C0"/>
                </a:solidFill>
              </a:rPr>
              <a:t>Kerschbaum</a:t>
            </a:r>
            <a:r>
              <a:rPr lang="en-US" sz="1600" b="1" dirty="0">
                <a:solidFill>
                  <a:srgbClr val="0070C0"/>
                </a:solidFill>
              </a:rPr>
              <a:t>, Austrian, </a:t>
            </a:r>
            <a:r>
              <a:rPr lang="en-US" sz="1600" b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Univ. Vienna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95375-42E9-934C-812E-4632D58DC4B8}"/>
              </a:ext>
            </a:extLst>
          </p:cNvPr>
          <p:cNvSpPr txBox="1"/>
          <p:nvPr/>
        </p:nvSpPr>
        <p:spPr>
          <a:xfrm>
            <a:off x="5459357" y="4876174"/>
            <a:ext cx="3079917" cy="1631216"/>
          </a:xfrm>
          <a:prstGeom prst="rect">
            <a:avLst/>
          </a:prstGeom>
          <a:solidFill>
            <a:srgbClr val="DEF6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MESSAGE TO STUDENTS</a:t>
            </a:r>
            <a:r>
              <a:rPr lang="en-US" sz="2000" b="1" i="1" dirty="0"/>
              <a:t>: “When observing a solar eclipse, don’t make too many plans, but enjoy!”</a:t>
            </a:r>
          </a:p>
        </p:txBody>
      </p:sp>
    </p:spTree>
    <p:extLst>
      <p:ext uri="{BB962C8B-B14F-4D97-AF65-F5344CB8AC3E}">
        <p14:creationId xmlns:p14="http://schemas.microsoft.com/office/powerpoint/2010/main" val="73249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12270" y="1436913"/>
            <a:ext cx="4900415" cy="5322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Greek, Made (one of?) 1</a:t>
            </a:r>
            <a:r>
              <a:rPr lang="en-US" sz="2800" baseline="30000" dirty="0"/>
              <a:t>st</a:t>
            </a:r>
            <a:r>
              <a:rPr lang="en-US" sz="2800" dirty="0"/>
              <a:t> heliocentric model showing Earth orbiting sun and rotating once per day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Wrote </a:t>
            </a:r>
            <a:r>
              <a:rPr lang="en-US" sz="2400" i="1" dirty="0">
                <a:solidFill>
                  <a:srgbClr val="7030A0"/>
                </a:solidFill>
              </a:rPr>
              <a:t>On the Sizes and Distances of the Sun and Moon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Estimated that Moon is 1/3 size of Earth based on a lunar eclipse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7030A0"/>
                </a:solidFill>
              </a:rPr>
              <a:t>True value is about ¼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Aristarchus of Samos, c. 310 – c. 230 BC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3A633-56DE-AA41-973A-2DD40978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433" y="1034313"/>
            <a:ext cx="3091864" cy="2057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55EE6-3282-884D-805C-1F9AF2189E27}"/>
              </a:ext>
            </a:extLst>
          </p:cNvPr>
          <p:cNvSpPr txBox="1"/>
          <p:nvPr/>
        </p:nvSpPr>
        <p:spPr>
          <a:xfrm>
            <a:off x="5269471" y="3186200"/>
            <a:ext cx="382808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Aristarchus’ figure showing sizes of Earth and Moon, 10</a:t>
            </a:r>
            <a:r>
              <a:rPr lang="en-US" sz="1600" b="1" i="1" baseline="30000" dirty="0">
                <a:solidFill>
                  <a:srgbClr val="0070C0"/>
                </a:solidFill>
              </a:rPr>
              <a:t>th</a:t>
            </a:r>
            <a:r>
              <a:rPr lang="en-US" sz="1600" b="1" i="1" dirty="0">
                <a:solidFill>
                  <a:srgbClr val="0070C0"/>
                </a:solidFill>
              </a:rPr>
              <a:t> cent. Greek copy, Vatican collection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F3FA87-55E3-3841-BD75-A75A66532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707" y="4080321"/>
            <a:ext cx="1580827" cy="2679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C708E-2717-3545-A1C7-B5A229A37F3A}"/>
              </a:ext>
            </a:extLst>
          </p:cNvPr>
          <p:cNvSpPr txBox="1"/>
          <p:nvPr/>
        </p:nvSpPr>
        <p:spPr>
          <a:xfrm>
            <a:off x="5417389" y="4623758"/>
            <a:ext cx="1766123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Monument of Aristarchus outside Aristotle University of Thessaloniki, Greece</a:t>
            </a:r>
          </a:p>
        </p:txBody>
      </p:sp>
    </p:spTree>
    <p:extLst>
      <p:ext uri="{BB962C8B-B14F-4D97-AF65-F5344CB8AC3E}">
        <p14:creationId xmlns:p14="http://schemas.microsoft.com/office/powerpoint/2010/main" val="254684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27659" y="1306286"/>
            <a:ext cx="5641373" cy="55517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US, Wanted to be an astronomer since 2</a:t>
            </a:r>
            <a:r>
              <a:rPr lang="en-US" sz="2400" baseline="30000" dirty="0"/>
              <a:t>nd</a:t>
            </a:r>
            <a:r>
              <a:rPr lang="en-US" sz="2400" dirty="0"/>
              <a:t> grade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BS Caltech, PhD ‘81 UC-Santa Cruz,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On lithium depletion and </a:t>
            </a:r>
            <a:r>
              <a:rPr lang="en-US" sz="2000" dirty="0" err="1"/>
              <a:t>chromospheric</a:t>
            </a:r>
            <a:r>
              <a:rPr lang="en-US" sz="2000" dirty="0"/>
              <a:t> emission in solar-type stars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Prof Emeritus, former Dir. Fiske Planetarium, U Colorado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b="1" dirty="0"/>
              <a:t>Teaching specialist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book on clickers in classroom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dirty="0"/>
              <a:t>Effect of texting in class on grades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C00000"/>
                </a:solidFill>
              </a:rPr>
              <a:t>Invented </a:t>
            </a:r>
            <a:r>
              <a:rPr lang="en-US" sz="2400" i="1" dirty="0">
                <a:solidFill>
                  <a:srgbClr val="C00000"/>
                </a:solidFill>
              </a:rPr>
              <a:t>Solar Snap</a:t>
            </a:r>
            <a:r>
              <a:rPr lang="en-US" sz="2400" dirty="0">
                <a:solidFill>
                  <a:srgbClr val="C00000"/>
                </a:solidFill>
              </a:rPr>
              <a:t>, app for solar photos with a smartphone </a:t>
            </a:r>
            <a:r>
              <a:rPr lang="en-US" sz="24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C0000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Made 8 hour online course, </a:t>
            </a:r>
            <a:r>
              <a:rPr lang="en-US" sz="2400" i="1" dirty="0"/>
              <a:t>The Sun and the Total Eclipse of 2017</a:t>
            </a:r>
            <a:r>
              <a:rPr lang="en-US" sz="2400" dirty="0"/>
              <a:t>, 5200 students by Nov. 2023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i="1" dirty="0"/>
              <a:t>Leading “</a:t>
            </a:r>
            <a:r>
              <a:rPr lang="en-US" sz="2400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Totality Over Texas</a:t>
            </a:r>
            <a:r>
              <a:rPr lang="en-US" sz="2400" i="1" dirty="0"/>
              <a:t>” 2024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15389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Doug Duncan - I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0AAB5-FC8C-C144-B6CD-EFB14160C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8845"/>
            <a:ext cx="1905000" cy="190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01674-6C88-C343-A4BA-F3317D69575B}"/>
              </a:ext>
            </a:extLst>
          </p:cNvPr>
          <p:cNvSpPr txBox="1"/>
          <p:nvPr/>
        </p:nvSpPr>
        <p:spPr>
          <a:xfrm>
            <a:off x="5769033" y="130348"/>
            <a:ext cx="133003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Provided by Doug Duncan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844C-0582-774C-B2E2-477D940FA598}"/>
              </a:ext>
            </a:extLst>
          </p:cNvPr>
          <p:cNvSpPr txBox="1"/>
          <p:nvPr/>
        </p:nvSpPr>
        <p:spPr>
          <a:xfrm>
            <a:off x="5896691" y="1925961"/>
            <a:ext cx="3031178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i="1" u="sng" dirty="0"/>
              <a:t>1</a:t>
            </a:r>
            <a:r>
              <a:rPr lang="en-US" sz="1800" b="1" i="1" u="sng" baseline="30000" dirty="0"/>
              <a:t>st</a:t>
            </a:r>
            <a:r>
              <a:rPr lang="en-US" sz="1800" b="1" i="1" u="sng" dirty="0"/>
              <a:t> eclipse</a:t>
            </a:r>
            <a:r>
              <a:rPr lang="en-US" sz="1800" b="1" i="1" dirty="0"/>
              <a:t>:  driving trip to Oaxaca, Mexico, 1970</a:t>
            </a:r>
          </a:p>
          <a:p>
            <a:r>
              <a:rPr lang="en-US" sz="1800" b="1" i="1" dirty="0"/>
              <a:t>“You lose all track of time.  How vastly different a total eclipse is…”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D15D2-EE5A-B54B-AFC2-BA36D8C300E7}"/>
              </a:ext>
            </a:extLst>
          </p:cNvPr>
          <p:cNvSpPr txBox="1"/>
          <p:nvPr/>
        </p:nvSpPr>
        <p:spPr>
          <a:xfrm>
            <a:off x="5929942" y="5103674"/>
            <a:ext cx="2964676" cy="1477328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Technique</a:t>
            </a:r>
            <a:r>
              <a:rPr lang="en-US" sz="1800" b="1" dirty="0"/>
              <a:t>: “Record a countdown so I don't lose track of time during totality.  Use binoculars during totality.”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771D0-AD87-9E45-80B8-9C75BD2DD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051" y="3480568"/>
            <a:ext cx="2306471" cy="1545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9D31D-52F8-E94B-9059-6BE2984F17CB}"/>
              </a:ext>
            </a:extLst>
          </p:cNvPr>
          <p:cNvSpPr txBox="1"/>
          <p:nvPr/>
        </p:nvSpPr>
        <p:spPr>
          <a:xfrm>
            <a:off x="6650181" y="3480568"/>
            <a:ext cx="177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LINK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47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62694"/>
            <a:ext cx="4943103" cy="265802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r>
              <a:rPr lang="en-US" sz="2400" u="sng" dirty="0"/>
              <a:t>Special eclipse</a:t>
            </a:r>
            <a:r>
              <a:rPr lang="en-US" sz="2400" dirty="0"/>
              <a:t>: “1991 was the most beautiful. Incredible bright prominence, like a bright LED at the sun's edge. Brought my parents. Mother burst into tears at the beauty.”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4943103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Doug Duncan - II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A79BAF-E42C-BB4E-9608-F40BFD0E6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015" y="1113671"/>
            <a:ext cx="3733708" cy="2258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BE7E69-52DE-0643-8F6C-1142C34A9246}"/>
              </a:ext>
            </a:extLst>
          </p:cNvPr>
          <p:cNvSpPr txBox="1"/>
          <p:nvPr/>
        </p:nvSpPr>
        <p:spPr>
          <a:xfrm>
            <a:off x="5296502" y="3949576"/>
            <a:ext cx="354122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1’ </a:t>
            </a:r>
            <a:r>
              <a:rPr lang="en-US" sz="1800" b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 dirty="0"/>
              <a:t>, Animals at an Eclipse, by Doug Duncan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EE2E1-74E6-9A48-8B0D-74B7DBEE1A9F}"/>
              </a:ext>
            </a:extLst>
          </p:cNvPr>
          <p:cNvSpPr txBox="1"/>
          <p:nvPr/>
        </p:nvSpPr>
        <p:spPr>
          <a:xfrm>
            <a:off x="349135" y="4272742"/>
            <a:ext cx="4123112" cy="1815882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Message to students: “See totality sometime in your life. You will never, ever forget it!"</a:t>
            </a:r>
          </a:p>
        </p:txBody>
      </p:sp>
    </p:spTree>
    <p:extLst>
      <p:ext uri="{BB962C8B-B14F-4D97-AF65-F5344CB8AC3E}">
        <p14:creationId xmlns:p14="http://schemas.microsoft.com/office/powerpoint/2010/main" val="4228486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66007" y="1387929"/>
            <a:ext cx="5220392" cy="29654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Czech mathematician, eclipse photographer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en-US" dirty="0"/>
              <a:t> (in Czech)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PhD ’82 Masaryk U, Prof since 2001, Brno U of Technology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4864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Miloslav </a:t>
            </a:r>
            <a:r>
              <a:rPr lang="en-US" sz="4000" dirty="0" err="1"/>
              <a:t>Druckmüller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7D7CA-7CD1-D843-9D1F-743934136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699" y="90488"/>
            <a:ext cx="3501301" cy="3051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BDFB-248E-A349-9E24-00173A055B05}"/>
              </a:ext>
            </a:extLst>
          </p:cNvPr>
          <p:cNvSpPr txBox="1"/>
          <p:nvPr/>
        </p:nvSpPr>
        <p:spPr>
          <a:xfrm>
            <a:off x="5913683" y="3142298"/>
            <a:ext cx="295933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Photo: </a:t>
            </a:r>
            <a:r>
              <a:rPr lang="en-US" sz="1600" b="1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Druckmüller</a:t>
            </a:r>
            <a:r>
              <a:rPr lang="en-US" sz="1600" b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website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CA9C1-A754-1745-B868-C74712784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244" y="3772088"/>
            <a:ext cx="4804756" cy="3085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853BF-3375-0D45-A700-EF2BA08B41A7}"/>
              </a:ext>
            </a:extLst>
          </p:cNvPr>
          <p:cNvSpPr txBox="1"/>
          <p:nvPr/>
        </p:nvSpPr>
        <p:spPr>
          <a:xfrm>
            <a:off x="4641835" y="6295473"/>
            <a:ext cx="2543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Corona up to 9 solar radii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366C3-8411-4747-B248-ECF705D1D31D}"/>
              </a:ext>
            </a:extLst>
          </p:cNvPr>
          <p:cNvSpPr txBox="1"/>
          <p:nvPr/>
        </p:nvSpPr>
        <p:spPr>
          <a:xfrm>
            <a:off x="266007" y="4961101"/>
            <a:ext cx="3543993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Observed 29 solar, 3 lunar eclipses since 1980</a:t>
            </a:r>
          </a:p>
        </p:txBody>
      </p:sp>
    </p:spTree>
    <p:extLst>
      <p:ext uri="{BB962C8B-B14F-4D97-AF65-F5344CB8AC3E}">
        <p14:creationId xmlns:p14="http://schemas.microsoft.com/office/powerpoint/2010/main" val="1681334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46957" y="1249349"/>
            <a:ext cx="4907181" cy="54340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Born, currently in Australia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lived in N. Ireland for 20 </a:t>
            </a:r>
            <a:r>
              <a:rPr lang="en-US" sz="2400" dirty="0" err="1"/>
              <a:t>yrs</a:t>
            </a:r>
            <a:endParaRPr lang="en-US" sz="2400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Observed 13 eclipses, “chasing” since 1999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Site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beingintheshadow.com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Clinical Psychologist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Two areas of research: 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800" b="1" dirty="0">
                <a:solidFill>
                  <a:srgbClr val="0070C0"/>
                </a:solidFill>
              </a:rPr>
              <a:t>- </a:t>
            </a:r>
            <a:r>
              <a:rPr lang="en-US" sz="2800" i="1" dirty="0">
                <a:solidFill>
                  <a:srgbClr val="0070C0"/>
                </a:solidFill>
              </a:rPr>
              <a:t>experience of totality</a:t>
            </a:r>
            <a:r>
              <a:rPr lang="en-US" sz="2800" dirty="0">
                <a:solidFill>
                  <a:srgbClr val="0070C0"/>
                </a:solidFill>
              </a:rPr>
              <a:t> (published three books) 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800" i="1" dirty="0">
                <a:solidFill>
                  <a:srgbClr val="0070C0"/>
                </a:solidFill>
              </a:rPr>
              <a:t>- community eclipse planning (White Papers, two editions)  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Featured in media to share totality as a nature event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320145" cy="11588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Kate Russo - I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22FDC-BD6D-5C4F-871B-C7C45C14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804" y="64396"/>
            <a:ext cx="2493193" cy="2151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1C00C-1164-1E47-974B-052AD6F18486}"/>
              </a:ext>
            </a:extLst>
          </p:cNvPr>
          <p:cNvSpPr txBox="1"/>
          <p:nvPr/>
        </p:nvSpPr>
        <p:spPr>
          <a:xfrm>
            <a:off x="5320145" y="90488"/>
            <a:ext cx="106403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Photo supplied by K. Russo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7F974-D925-C840-98B8-6C15C4EC6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500" y="2418970"/>
            <a:ext cx="1694036" cy="2579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82E2CF-8304-C64F-A126-3C66E2D1D84D}"/>
              </a:ext>
            </a:extLst>
          </p:cNvPr>
          <p:cNvSpPr txBox="1"/>
          <p:nvPr/>
        </p:nvSpPr>
        <p:spPr>
          <a:xfrm>
            <a:off x="5614400" y="5067360"/>
            <a:ext cx="102223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2012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EE26-05F8-4918-8EDC-58EB1F287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891" y="2439649"/>
            <a:ext cx="1648798" cy="2559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04F25-809D-56B5-C2F2-81801E378630}"/>
              </a:ext>
            </a:extLst>
          </p:cNvPr>
          <p:cNvSpPr txBox="1"/>
          <p:nvPr/>
        </p:nvSpPr>
        <p:spPr>
          <a:xfrm>
            <a:off x="7418172" y="5099356"/>
            <a:ext cx="102223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14750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87928"/>
            <a:ext cx="4605251" cy="5046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US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Eclipse chaser</a:t>
            </a:r>
            <a:r>
              <a:rPr lang="en-US" dirty="0"/>
              <a:t>, KENS-5 TV, San Antonio, Oct 2023, before annular eclipse FYI 2.3’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460525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Kate Russo - II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8562C-CEE1-824E-92B6-3B310D3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61" y="166476"/>
            <a:ext cx="4342939" cy="2442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580A10-DCE6-624F-BA14-992C0225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1" y="3009206"/>
            <a:ext cx="3735185" cy="28013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FF616F-A669-634C-B654-4AA26135CF06}"/>
              </a:ext>
            </a:extLst>
          </p:cNvPr>
          <p:cNvSpPr txBox="1"/>
          <p:nvPr/>
        </p:nvSpPr>
        <p:spPr>
          <a:xfrm>
            <a:off x="5126181" y="5951913"/>
            <a:ext cx="333617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0070C0"/>
                </a:solidFill>
              </a:rPr>
              <a:t>Photos courtesy of K. Russo, 2023</a:t>
            </a:r>
          </a:p>
        </p:txBody>
      </p:sp>
    </p:spTree>
    <p:extLst>
      <p:ext uri="{BB962C8B-B14F-4D97-AF65-F5344CB8AC3E}">
        <p14:creationId xmlns:p14="http://schemas.microsoft.com/office/powerpoint/2010/main" val="48415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79614" y="2843289"/>
            <a:ext cx="4106206" cy="40147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Alexandrian polymath, wrote about a dozen treatises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C00000"/>
                </a:solidFill>
              </a:rPr>
              <a:t>Published </a:t>
            </a:r>
            <a:r>
              <a:rPr lang="en-US" sz="2800" i="1" dirty="0">
                <a:solidFill>
                  <a:srgbClr val="C00000"/>
                </a:solidFill>
              </a:rPr>
              <a:t>Almagest</a:t>
            </a:r>
            <a:r>
              <a:rPr lang="en-US" sz="2800" dirty="0">
                <a:solidFill>
                  <a:srgbClr val="C00000"/>
                </a:solidFill>
              </a:rPr>
              <a:t>, treatise on astronomy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Used </a:t>
            </a:r>
            <a:r>
              <a:rPr lang="en-US" sz="2400" i="1" dirty="0">
                <a:solidFill>
                  <a:srgbClr val="7030A0"/>
                </a:solidFill>
              </a:rPr>
              <a:t>geocentric </a:t>
            </a:r>
            <a:r>
              <a:rPr lang="en-US" sz="2400" dirty="0">
                <a:solidFill>
                  <a:srgbClr val="7030A0"/>
                </a:solidFill>
              </a:rPr>
              <a:t>model: Sun + planets go around Earth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Predicted lunar + solar eclipses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067513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Claudius Ptolemy, c. 100- c. 170 AD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A3022-3CF1-2649-A660-743003BD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820" y="1387929"/>
            <a:ext cx="4683721" cy="3559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4A09D4-621E-B74F-89F3-03739F27F0FD}"/>
              </a:ext>
            </a:extLst>
          </p:cNvPr>
          <p:cNvSpPr txBox="1"/>
          <p:nvPr/>
        </p:nvSpPr>
        <p:spPr>
          <a:xfrm>
            <a:off x="4285820" y="5029200"/>
            <a:ext cx="460229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Pages from </a:t>
            </a:r>
            <a:r>
              <a:rPr lang="en-US" sz="1600" b="1" i="1" u="sng" dirty="0">
                <a:solidFill>
                  <a:srgbClr val="0070C0"/>
                </a:solidFill>
              </a:rPr>
              <a:t>Almagest</a:t>
            </a:r>
            <a:r>
              <a:rPr lang="en-US" sz="1600" b="1" i="1" dirty="0">
                <a:solidFill>
                  <a:srgbClr val="0070C0"/>
                </a:solidFill>
              </a:rPr>
              <a:t>, showing astronomical tables.  Note it is in Arabic, copied and translated from the original Greek.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-- was major reference for 1400 years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-- good for lunar eclipses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----  solar eclipses more difficult to calculate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47038-79F7-6442-8692-06F2C90AE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15" y="1387929"/>
            <a:ext cx="2480910" cy="1394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C7B55-B297-B544-8150-D547F667A1E5}"/>
              </a:ext>
            </a:extLst>
          </p:cNvPr>
          <p:cNvSpPr txBox="1"/>
          <p:nvPr/>
        </p:nvSpPr>
        <p:spPr>
          <a:xfrm>
            <a:off x="2794590" y="1387929"/>
            <a:ext cx="1094015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Ptolemy,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49637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30628" y="1387929"/>
            <a:ext cx="4784692" cy="46842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Persian scholar and polymath,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Kept record of eclipses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Published illustration showing </a:t>
            </a:r>
            <a:r>
              <a:rPr lang="en-US" u="sng" dirty="0"/>
              <a:t>lunar eclipses to be caused by the shadows of Earth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C00000"/>
                </a:solidFill>
              </a:rPr>
              <a:t>Made an “eclipse plate” to calculate lunar eclipses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84167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Ahmad al-</a:t>
            </a:r>
            <a:r>
              <a:rPr lang="en-US" sz="3200" b="1" dirty="0" err="1"/>
              <a:t>Biruni</a:t>
            </a:r>
            <a:r>
              <a:rPr lang="en-US" sz="3200" b="1" dirty="0"/>
              <a:t>, 973 – after 1050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66923-8900-4148-8277-497E93EE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43" y="8845"/>
            <a:ext cx="1959428" cy="2626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37C94-C0B2-194F-A763-1D576B27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025" y="2634883"/>
            <a:ext cx="2275264" cy="207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87C3E-AEA4-9247-B228-2EB68EAB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216" y="4547130"/>
            <a:ext cx="2363784" cy="214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B8D60-E311-A744-8FFF-E1B7BA8A9F10}"/>
              </a:ext>
            </a:extLst>
          </p:cNvPr>
          <p:cNvSpPr txBox="1"/>
          <p:nvPr/>
        </p:nvSpPr>
        <p:spPr>
          <a:xfrm>
            <a:off x="5568043" y="1387929"/>
            <a:ext cx="14859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Soviet stamp, 1973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ECAEC-2545-7B47-AB83-19AEF2AEF63A}"/>
              </a:ext>
            </a:extLst>
          </p:cNvPr>
          <p:cNvSpPr txBox="1"/>
          <p:nvPr/>
        </p:nvSpPr>
        <p:spPr>
          <a:xfrm>
            <a:off x="5031129" y="2873829"/>
            <a:ext cx="1749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Front (top) and back (bottom) of eclipse plate, from Flora </a:t>
            </a:r>
            <a:r>
              <a:rPr lang="en-US" sz="1600" b="1" i="1" dirty="0" err="1"/>
              <a:t>Vafea</a:t>
            </a:r>
            <a:r>
              <a:rPr lang="en-US" sz="1600" b="1" i="1" dirty="0"/>
              <a:t> 2016, Int’l J. for History of Exact and Nat. Sci. in Islamic </a:t>
            </a:r>
            <a:r>
              <a:rPr lang="en-US" sz="1600" b="1" i="1" dirty="0" err="1"/>
              <a:t>Civilisation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68891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4898572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 err="1"/>
              <a:t>Toledan</a:t>
            </a:r>
            <a:r>
              <a:rPr lang="en-US" i="1" dirty="0"/>
              <a:t> Tables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 </a:t>
            </a:r>
            <a:r>
              <a:rPr lang="en-US" dirty="0"/>
              <a:t>done c. 1080 by Arabic group including al-</a:t>
            </a:r>
            <a:r>
              <a:rPr lang="en-US" dirty="0" err="1"/>
              <a:t>Zarquali</a:t>
            </a:r>
            <a:r>
              <a:rPr lang="en-US" dirty="0"/>
              <a:t> (1029-1100)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0070C0"/>
                </a:solidFill>
              </a:rPr>
              <a:t>Updated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Almagest </a:t>
            </a:r>
            <a:r>
              <a:rPr lang="en-US" dirty="0">
                <a:solidFill>
                  <a:srgbClr val="0070C0"/>
                </a:solidFill>
              </a:rPr>
              <a:t>calculations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Predicted planet motions, eclipses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/>
              <a:t>Updated </a:t>
            </a:r>
            <a:r>
              <a:rPr lang="en-US" dirty="0"/>
              <a:t>again by </a:t>
            </a:r>
            <a:r>
              <a:rPr lang="en-US" i="1" dirty="0"/>
              <a:t>Alfonsine Tables </a:t>
            </a:r>
            <a:r>
              <a:rPr lang="en-US" dirty="0"/>
              <a:t>(1483)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Al-</a:t>
            </a:r>
            <a:r>
              <a:rPr lang="en-US" sz="4000" dirty="0" err="1"/>
              <a:t>Zarquali</a:t>
            </a:r>
            <a:r>
              <a:rPr lang="en-US" sz="4000" dirty="0"/>
              <a:t> + Astronomers of Toledo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B4293-E31C-334F-88FF-913E4B3F4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51" y="1481715"/>
            <a:ext cx="3674374" cy="2521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0D999-2242-9C44-AE90-34D494E94413}"/>
              </a:ext>
            </a:extLst>
          </p:cNvPr>
          <p:cNvSpPr txBox="1"/>
          <p:nvPr/>
        </p:nvSpPr>
        <p:spPr>
          <a:xfrm>
            <a:off x="5314351" y="4003672"/>
            <a:ext cx="367437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“The </a:t>
            </a:r>
            <a:r>
              <a:rPr lang="en-US" sz="1800" b="1" dirty="0" err="1">
                <a:solidFill>
                  <a:srgbClr val="0070C0"/>
                </a:solidFill>
              </a:rPr>
              <a:t>Canones</a:t>
            </a:r>
            <a:r>
              <a:rPr lang="en-US" sz="1800" b="1" dirty="0">
                <a:solidFill>
                  <a:srgbClr val="0070C0"/>
                </a:solidFill>
              </a:rPr>
              <a:t>”, translation of a diagram from the </a:t>
            </a:r>
            <a:r>
              <a:rPr lang="en-US" sz="1800" b="1" i="1" dirty="0" err="1">
                <a:solidFill>
                  <a:srgbClr val="0070C0"/>
                </a:solidFill>
              </a:rPr>
              <a:t>Toledan</a:t>
            </a:r>
            <a:r>
              <a:rPr lang="en-US" sz="1800" b="1" i="1" dirty="0">
                <a:solidFill>
                  <a:srgbClr val="0070C0"/>
                </a:solidFill>
              </a:rPr>
              <a:t> Tables</a:t>
            </a:r>
            <a:r>
              <a:rPr lang="en-US" sz="1800" b="1" dirty="0">
                <a:solidFill>
                  <a:srgbClr val="0070C0"/>
                </a:solidFill>
              </a:rPr>
              <a:t> by Gerardus </a:t>
            </a:r>
            <a:r>
              <a:rPr lang="en-US" sz="1800" b="1" dirty="0" err="1">
                <a:solidFill>
                  <a:srgbClr val="0070C0"/>
                </a:solidFill>
              </a:rPr>
              <a:t>Cremonsis</a:t>
            </a:r>
            <a:r>
              <a:rPr lang="en-US" sz="1800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F079-4A93-8E45-9112-64CACB60C5C0}"/>
              </a:ext>
            </a:extLst>
          </p:cNvPr>
          <p:cNvSpPr txBox="1"/>
          <p:nvPr/>
        </p:nvSpPr>
        <p:spPr>
          <a:xfrm>
            <a:off x="5676660" y="5193010"/>
            <a:ext cx="2949755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7030A0"/>
                </a:solidFill>
              </a:rPr>
              <a:t>Alfonsine Tables still used geocentric system</a:t>
            </a:r>
          </a:p>
        </p:txBody>
      </p:sp>
    </p:spTree>
    <p:extLst>
      <p:ext uri="{BB962C8B-B14F-4D97-AF65-F5344CB8AC3E}">
        <p14:creationId xmlns:p14="http://schemas.microsoft.com/office/powerpoint/2010/main" val="404996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14449"/>
            <a:ext cx="6585344" cy="54210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German, a.k.a. </a:t>
            </a:r>
            <a:r>
              <a:rPr lang="en-US" sz="2800" b="1" i="1" dirty="0">
                <a:solidFill>
                  <a:srgbClr val="0070C0"/>
                </a:solidFill>
              </a:rPr>
              <a:t>Regiomontanus</a:t>
            </a:r>
            <a:r>
              <a:rPr lang="en-US" sz="2800" dirty="0"/>
              <a:t>, from </a:t>
            </a:r>
            <a:r>
              <a:rPr lang="en-US" sz="2800" dirty="0" err="1"/>
              <a:t>Königsberg</a:t>
            </a:r>
            <a:r>
              <a:rPr lang="en-US" sz="2800" dirty="0"/>
              <a:t> in Franconia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Was a very fast and accurate numerical calculator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</a:rPr>
              <a:t>Completed update </a:t>
            </a:r>
            <a:r>
              <a:rPr lang="en-US" dirty="0">
                <a:solidFill>
                  <a:srgbClr val="C00000"/>
                </a:solidFill>
              </a:rPr>
              <a:t>of </a:t>
            </a:r>
            <a:r>
              <a:rPr lang="en-US" i="1" dirty="0">
                <a:solidFill>
                  <a:srgbClr val="C00000"/>
                </a:solidFill>
              </a:rPr>
              <a:t>Almagest </a:t>
            </a:r>
            <a:r>
              <a:rPr lang="en-US" dirty="0">
                <a:solidFill>
                  <a:srgbClr val="C00000"/>
                </a:solidFill>
              </a:rPr>
              <a:t>started by his teacher, Georg von </a:t>
            </a:r>
            <a:r>
              <a:rPr lang="en-US" dirty="0" err="1">
                <a:solidFill>
                  <a:srgbClr val="C00000"/>
                </a:solidFill>
              </a:rPr>
              <a:t>Peuerbach</a:t>
            </a:r>
            <a:endParaRPr lang="en-US" dirty="0">
              <a:solidFill>
                <a:srgbClr val="C00000"/>
              </a:solidFill>
            </a:endParaRP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wrote updated lunar eclipse tables used by Columbus in 1504, who used </a:t>
            </a:r>
            <a:r>
              <a:rPr lang="en-US" i="1" dirty="0"/>
              <a:t>Alfonsine Tables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Was teacher of Copernicus’ teacher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May have considered heliocentric theory (Earth goes around Sun)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Johannes Müller von </a:t>
            </a:r>
            <a:r>
              <a:rPr lang="en-US" sz="3200" b="1" dirty="0" err="1"/>
              <a:t>Königsberg</a:t>
            </a:r>
            <a:r>
              <a:rPr lang="en-US" sz="3200" b="1" dirty="0"/>
              <a:t>, 1436-76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8E997-9F93-FA48-8868-665B9E718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344" y="1436913"/>
            <a:ext cx="2318133" cy="3827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CD4491-56FF-6340-B6C3-174BCCB43055}"/>
              </a:ext>
            </a:extLst>
          </p:cNvPr>
          <p:cNvSpPr txBox="1"/>
          <p:nvPr/>
        </p:nvSpPr>
        <p:spPr>
          <a:xfrm>
            <a:off x="6814868" y="5382883"/>
            <a:ext cx="203583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Regiomontanus, woodcut by Johann Benjamin </a:t>
            </a:r>
            <a:r>
              <a:rPr lang="en-US" b="1" i="1" dirty="0" err="1">
                <a:solidFill>
                  <a:srgbClr val="0070C0"/>
                </a:solidFill>
              </a:rPr>
              <a:t>Brühl</a:t>
            </a:r>
            <a:r>
              <a:rPr lang="en-US" b="1" i="1" dirty="0">
                <a:solidFill>
                  <a:srgbClr val="0070C0"/>
                </a:solidFill>
              </a:rPr>
              <a:t> (1691-1763)</a:t>
            </a:r>
          </a:p>
        </p:txBody>
      </p:sp>
    </p:spTree>
    <p:extLst>
      <p:ext uri="{BB962C8B-B14F-4D97-AF65-F5344CB8AC3E}">
        <p14:creationId xmlns:p14="http://schemas.microsoft.com/office/powerpoint/2010/main" val="17418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294040"/>
            <a:ext cx="6187700" cy="55639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Danish, Brahe (1546-1601) took precise observations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German, Kepler (1571-1630) </a:t>
            </a:r>
            <a:r>
              <a:rPr lang="en-US" sz="2400" dirty="0">
                <a:solidFill>
                  <a:srgbClr val="C00000"/>
                </a:solidFill>
              </a:rPr>
              <a:t>used them with heliocentric model and elliptical orbits to make </a:t>
            </a:r>
            <a:r>
              <a:rPr lang="en-US" sz="2400" i="1" dirty="0">
                <a:solidFill>
                  <a:srgbClr val="C00000"/>
                </a:solidFill>
              </a:rPr>
              <a:t>Rudolphine Tables </a:t>
            </a:r>
            <a:r>
              <a:rPr lang="en-US" sz="2400" dirty="0">
                <a:solidFill>
                  <a:srgbClr val="C00000"/>
                </a:solidFill>
              </a:rPr>
              <a:t>(1623)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u="sng" dirty="0"/>
              <a:t>Most accurate yet</a:t>
            </a:r>
            <a:r>
              <a:rPr lang="en-US" sz="2800" dirty="0"/>
              <a:t> for planet positions, eclipse + transit predictions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Predicted Mercury transit 1631, observed by Fr. Pierre </a:t>
            </a:r>
            <a:r>
              <a:rPr lang="en-US" dirty="0" err="1">
                <a:solidFill>
                  <a:srgbClr val="0070C0"/>
                </a:solidFill>
              </a:rPr>
              <a:t>Gassendi</a:t>
            </a:r>
            <a:r>
              <a:rPr lang="en-US" dirty="0">
                <a:solidFill>
                  <a:srgbClr val="0070C0"/>
                </a:solidFill>
              </a:rPr>
              <a:t> (1</a:t>
            </a:r>
            <a:r>
              <a:rPr lang="en-US" baseline="30000" dirty="0">
                <a:solidFill>
                  <a:srgbClr val="0070C0"/>
                </a:solidFill>
              </a:rPr>
              <a:t>st</a:t>
            </a:r>
            <a:r>
              <a:rPr lang="en-US" dirty="0">
                <a:solidFill>
                  <a:srgbClr val="0070C0"/>
                </a:solidFill>
              </a:rPr>
              <a:t> ever observed)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C00000"/>
                </a:solidFill>
              </a:rPr>
              <a:t>Used to predict Venus transit 1639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Tycho</a:t>
            </a:r>
            <a:r>
              <a:rPr lang="en-US" sz="4000" dirty="0"/>
              <a:t> Brahe &amp; Johannes Kepler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30399-89A0-CA4E-B8AA-BE76250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306286"/>
            <a:ext cx="1600199" cy="2368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FD338-D5C9-3545-AA5B-AF2BDFFFFC15}"/>
              </a:ext>
            </a:extLst>
          </p:cNvPr>
          <p:cNvSpPr txBox="1"/>
          <p:nvPr/>
        </p:nvSpPr>
        <p:spPr>
          <a:xfrm>
            <a:off x="6180825" y="1306286"/>
            <a:ext cx="1362974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solidFill>
                  <a:srgbClr val="0070C0"/>
                </a:solidFill>
              </a:rPr>
              <a:t>Tycho</a:t>
            </a:r>
            <a:r>
              <a:rPr lang="en-US" sz="1600" b="1" i="1" dirty="0">
                <a:solidFill>
                  <a:srgbClr val="0070C0"/>
                </a:solidFill>
              </a:rPr>
              <a:t> Brahe, painting by Eduard Ender (1822-83), public domain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BD6AD-2F72-B341-A0A4-9E21964C0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571" y="3850011"/>
            <a:ext cx="2305278" cy="1743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C0EE4-C2E2-FA4E-B50F-BA786DAE18A8}"/>
              </a:ext>
            </a:extLst>
          </p:cNvPr>
          <p:cNvSpPr txBox="1"/>
          <p:nvPr/>
        </p:nvSpPr>
        <p:spPr>
          <a:xfrm>
            <a:off x="6366293" y="5679697"/>
            <a:ext cx="2777706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Johannes Kepler, 1620, by unknown artist, public domain, Kepler Museum, Weil-der-Stadt, Germany</a:t>
            </a:r>
          </a:p>
        </p:txBody>
      </p:sp>
    </p:spTree>
    <p:extLst>
      <p:ext uri="{BB962C8B-B14F-4D97-AF65-F5344CB8AC3E}">
        <p14:creationId xmlns:p14="http://schemas.microsoft.com/office/powerpoint/2010/main" val="28133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71828"/>
            <a:ext cx="5475515" cy="54210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English, Followers of Kepler, corrected his </a:t>
            </a:r>
            <a:r>
              <a:rPr lang="en-US" sz="2800" i="1" dirty="0"/>
              <a:t>Rudolphine Tables </a:t>
            </a:r>
            <a:r>
              <a:rPr lang="en-US" sz="2800" dirty="0"/>
              <a:t>by observation and measurement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 err="1">
                <a:solidFill>
                  <a:srgbClr val="7030A0"/>
                </a:solidFill>
              </a:rPr>
              <a:t>Horrocks</a:t>
            </a:r>
            <a:r>
              <a:rPr lang="en-US" sz="2800" dirty="0">
                <a:solidFill>
                  <a:srgbClr val="7030A0"/>
                </a:solidFill>
              </a:rPr>
              <a:t> (1618-41) - only person to predict transit of Venus in Dec. 4, 1639 </a:t>
            </a:r>
            <a:r>
              <a:rPr lang="en-US" sz="28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7030A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Only he (Preston) and his astronomer friend William Crabtree (1610-44) (Manchester) observed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Estimated Earth-Sun distance 2/3 of present value (best at time) 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31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Jeremiah </a:t>
            </a:r>
            <a:r>
              <a:rPr lang="en-US" sz="2800" b="1" dirty="0" err="1"/>
              <a:t>Horrocks</a:t>
            </a:r>
            <a:r>
              <a:rPr lang="en-US" sz="2800" b="1" dirty="0"/>
              <a:t> &amp; William Crabtree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F237E-66A2-394F-BE44-893499C63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72" y="1436914"/>
            <a:ext cx="3048000" cy="215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85ABF-6128-A549-B60F-0E76DFE3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786" y="4287045"/>
            <a:ext cx="3249386" cy="1782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2662-2187-0F48-A1C1-A69AF01AB408}"/>
              </a:ext>
            </a:extLst>
          </p:cNvPr>
          <p:cNvSpPr txBox="1"/>
          <p:nvPr/>
        </p:nvSpPr>
        <p:spPr>
          <a:xfrm>
            <a:off x="5889172" y="3726542"/>
            <a:ext cx="29119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J. </a:t>
            </a:r>
            <a:r>
              <a:rPr lang="en-US" b="1" i="1" dirty="0" err="1">
                <a:solidFill>
                  <a:srgbClr val="0070C0"/>
                </a:solidFill>
              </a:rPr>
              <a:t>Horrocks</a:t>
            </a:r>
            <a:r>
              <a:rPr lang="en-US" b="1" i="1" dirty="0">
                <a:solidFill>
                  <a:srgbClr val="0070C0"/>
                </a:solidFill>
              </a:rPr>
              <a:t>, idealized painting by Wm. Lavender, 1903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F0AB5-1894-6042-B494-6D64FE1D2A07}"/>
              </a:ext>
            </a:extLst>
          </p:cNvPr>
          <p:cNvSpPr txBox="1"/>
          <p:nvPr/>
        </p:nvSpPr>
        <p:spPr>
          <a:xfrm>
            <a:off x="5687786" y="6069694"/>
            <a:ext cx="303167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W. Crabtree, Manchester Town Hall, England</a:t>
            </a:r>
          </a:p>
        </p:txBody>
      </p:sp>
    </p:spTree>
    <p:extLst>
      <p:ext uri="{BB962C8B-B14F-4D97-AF65-F5344CB8AC3E}">
        <p14:creationId xmlns:p14="http://schemas.microsoft.com/office/powerpoint/2010/main" val="1001465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6931</TotalTime>
  <Words>3171</Words>
  <Application>Microsoft Macintosh PowerPoint</Application>
  <PresentationFormat>On-screen Show (4:3)</PresentationFormat>
  <Paragraphs>321</Paragraphs>
  <Slides>34</Slides>
  <Notes>34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Times New Roman</vt:lpstr>
      <vt:lpstr>Office Theme</vt:lpstr>
      <vt:lpstr>Lec 12: Eclipse Scholars</vt:lpstr>
      <vt:lpstr>Ancient Astronomers</vt:lpstr>
      <vt:lpstr>Aristarchus of Samos, c. 310 – c. 230 BC</vt:lpstr>
      <vt:lpstr>Claudius Ptolemy, c. 100- c. 170 AD</vt:lpstr>
      <vt:lpstr>Ahmad al-Biruni, 973 – after 1050</vt:lpstr>
      <vt:lpstr>Al-Zarquali + Astronomers of Toledo</vt:lpstr>
      <vt:lpstr>Johannes Müller von Königsberg, 1436-76</vt:lpstr>
      <vt:lpstr>Tycho Brahe &amp; Johannes Kepler</vt:lpstr>
      <vt:lpstr>Jeremiah Horrocks &amp; William Crabtree</vt:lpstr>
      <vt:lpstr>Capt. Thomas James, 1593-1635</vt:lpstr>
      <vt:lpstr>Sir Isaac Newton 1642-1727</vt:lpstr>
      <vt:lpstr>Edmond Halley 1656-1742</vt:lpstr>
      <vt:lpstr>Capt. James Cook, 1728-79</vt:lpstr>
      <vt:lpstr>Friedrich Wilhelm Bessel, 1784-1846</vt:lpstr>
      <vt:lpstr>Francis Baily, 1774-1844</vt:lpstr>
      <vt:lpstr>Pierre Jules Janssen, 1824-1907</vt:lpstr>
      <vt:lpstr>Sir Norman Lockyer, 1836-1920</vt:lpstr>
      <vt:lpstr>Maria Mitchell, 1818-89</vt:lpstr>
      <vt:lpstr>David Peck Todd, 1855-1939</vt:lpstr>
      <vt:lpstr>Mabel Loomis Todd, 1856-1932</vt:lpstr>
      <vt:lpstr>Simon Newcomb</vt:lpstr>
      <vt:lpstr>George W. Hill &amp; Ernest W. Brown</vt:lpstr>
      <vt:lpstr>Jay Pasachoff, 1944-2022</vt:lpstr>
      <vt:lpstr>Jay Pasachoff’s Eclipses/Transits</vt:lpstr>
      <vt:lpstr>Fred Espenak - I</vt:lpstr>
      <vt:lpstr>Fred Espenak - II</vt:lpstr>
      <vt:lpstr>Glenn Schneider</vt:lpstr>
      <vt:lpstr>Shadia Habbal &amp; Ben Boe</vt:lpstr>
      <vt:lpstr>Franz Kerschbaum</vt:lpstr>
      <vt:lpstr>Doug Duncan - I</vt:lpstr>
      <vt:lpstr>Doug Duncan - II</vt:lpstr>
      <vt:lpstr>Miloslav Druckmüller</vt:lpstr>
      <vt:lpstr>Kate Russo - I</vt:lpstr>
      <vt:lpstr>Kate Russo - II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11: A Sampling of  Eclipses in Film, TV &amp; Music</dc:title>
  <dc:creator>Microsoft Office User</dc:creator>
  <cp:lastModifiedBy>Microsoft Office User</cp:lastModifiedBy>
  <cp:revision>1251</cp:revision>
  <cp:lastPrinted>2024-02-29T00:47:35Z</cp:lastPrinted>
  <dcterms:created xsi:type="dcterms:W3CDTF">2020-01-14T17:50:28Z</dcterms:created>
  <dcterms:modified xsi:type="dcterms:W3CDTF">2024-02-29T00:52:24Z</dcterms:modified>
</cp:coreProperties>
</file>